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73" r:id="rId2"/>
    <p:sldId id="318" r:id="rId3"/>
    <p:sldId id="376" r:id="rId4"/>
    <p:sldId id="379" r:id="rId5"/>
    <p:sldId id="377" r:id="rId6"/>
    <p:sldId id="378" r:id="rId7"/>
    <p:sldId id="322" r:id="rId8"/>
    <p:sldId id="380"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E9"/>
    <a:srgbClr val="CDDFD1"/>
    <a:srgbClr val="3399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60" autoAdjust="0"/>
    <p:restoredTop sz="94660"/>
  </p:normalViewPr>
  <p:slideViewPr>
    <p:cSldViewPr snapToGrid="0">
      <p:cViewPr varScale="1">
        <p:scale>
          <a:sx n="107" d="100"/>
          <a:sy n="107" d="100"/>
        </p:scale>
        <p:origin x="176" y="53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86625A-131A-48FC-A887-16148C46ED6D}" type="datetimeFigureOut">
              <a:rPr lang="fr-FR" smtClean="0"/>
              <a:t>18/06/2025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64064C-F91F-4122-A463-36735C5D2AB9}" type="slidenum">
              <a:rPr lang="fr-FR" smtClean="0"/>
              <a:t>‹N°›</a:t>
            </a:fld>
            <a:endParaRPr lang="fr-FR"/>
          </a:p>
        </p:txBody>
      </p:sp>
    </p:spTree>
    <p:extLst>
      <p:ext uri="{BB962C8B-B14F-4D97-AF65-F5344CB8AC3E}">
        <p14:creationId xmlns:p14="http://schemas.microsoft.com/office/powerpoint/2010/main" val="1792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4064C-F91F-4122-A463-36735C5D2AB9}" type="slidenum">
              <a:rPr lang="fr-FR" smtClean="0"/>
              <a:t>4</a:t>
            </a:fld>
            <a:endParaRPr lang="fr-FR"/>
          </a:p>
        </p:txBody>
      </p:sp>
    </p:spTree>
    <p:extLst>
      <p:ext uri="{BB962C8B-B14F-4D97-AF65-F5344CB8AC3E}">
        <p14:creationId xmlns:p14="http://schemas.microsoft.com/office/powerpoint/2010/main" val="128521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4064C-F91F-4122-A463-36735C5D2AB9}" type="slidenum">
              <a:rPr lang="fr-FR" smtClean="0"/>
              <a:t>6</a:t>
            </a:fld>
            <a:endParaRPr lang="fr-FR"/>
          </a:p>
        </p:txBody>
      </p:sp>
    </p:spTree>
    <p:extLst>
      <p:ext uri="{BB962C8B-B14F-4D97-AF65-F5344CB8AC3E}">
        <p14:creationId xmlns:p14="http://schemas.microsoft.com/office/powerpoint/2010/main" val="287442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4064C-F91F-4122-A463-36735C5D2AB9}" type="slidenum">
              <a:rPr lang="fr-FR" smtClean="0"/>
              <a:t>7</a:t>
            </a:fld>
            <a:endParaRPr lang="fr-FR"/>
          </a:p>
        </p:txBody>
      </p:sp>
    </p:spTree>
    <p:extLst>
      <p:ext uri="{BB962C8B-B14F-4D97-AF65-F5344CB8AC3E}">
        <p14:creationId xmlns:p14="http://schemas.microsoft.com/office/powerpoint/2010/main" val="128521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4064C-F91F-4122-A463-36735C5D2AB9}" type="slidenum">
              <a:rPr lang="fr-FR" smtClean="0"/>
              <a:t>8</a:t>
            </a:fld>
            <a:endParaRPr lang="fr-FR"/>
          </a:p>
        </p:txBody>
      </p:sp>
    </p:spTree>
    <p:extLst>
      <p:ext uri="{BB962C8B-B14F-4D97-AF65-F5344CB8AC3E}">
        <p14:creationId xmlns:p14="http://schemas.microsoft.com/office/powerpoint/2010/main" val="416250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19947-3E8E-4BFA-ABF4-DAB6B33518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723FA25-69B6-4275-BCC2-62A669849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AED855-BE4D-42C1-9002-0DEC3E2C747B}"/>
              </a:ext>
            </a:extLst>
          </p:cNvPr>
          <p:cNvSpPr>
            <a:spLocks noGrp="1"/>
          </p:cNvSpPr>
          <p:nvPr>
            <p:ph type="dt" sz="half" idx="10"/>
          </p:nvPr>
        </p:nvSpPr>
        <p:spPr/>
        <p:txBody>
          <a:bodyPr/>
          <a:lstStyle/>
          <a:p>
            <a:fld id="{030AE9A1-B2C2-4FD8-BDBD-1CC882E9E16E}" type="datetime1">
              <a:rPr lang="fr-FR" smtClean="0"/>
              <a:t>18/06/2025</a:t>
            </a:fld>
            <a:endParaRPr lang="fr-FR"/>
          </a:p>
        </p:txBody>
      </p:sp>
      <p:sp>
        <p:nvSpPr>
          <p:cNvPr id="5" name="Espace réservé du pied de page 4">
            <a:extLst>
              <a:ext uri="{FF2B5EF4-FFF2-40B4-BE49-F238E27FC236}">
                <a16:creationId xmlns:a16="http://schemas.microsoft.com/office/drawing/2014/main" id="{C29DE7AB-E4FA-4EDA-A72A-90102EC458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E1B486-16B6-4005-8FC8-FC5DDABCB8EE}"/>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375289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FBFF0-2EC5-45E4-807F-8958B5667C3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E6E3A21-1C74-499D-9E9A-52DE25DAFF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93239D-03B0-4C6F-9792-1459B4B44639}"/>
              </a:ext>
            </a:extLst>
          </p:cNvPr>
          <p:cNvSpPr>
            <a:spLocks noGrp="1"/>
          </p:cNvSpPr>
          <p:nvPr>
            <p:ph type="dt" sz="half" idx="10"/>
          </p:nvPr>
        </p:nvSpPr>
        <p:spPr/>
        <p:txBody>
          <a:bodyPr/>
          <a:lstStyle/>
          <a:p>
            <a:fld id="{DB951C4F-7FA9-41FF-BA58-DD6B3EAE4644}" type="datetime1">
              <a:rPr lang="fr-FR" smtClean="0"/>
              <a:t>18/06/2025</a:t>
            </a:fld>
            <a:endParaRPr lang="fr-FR"/>
          </a:p>
        </p:txBody>
      </p:sp>
      <p:sp>
        <p:nvSpPr>
          <p:cNvPr id="5" name="Espace réservé du pied de page 4">
            <a:extLst>
              <a:ext uri="{FF2B5EF4-FFF2-40B4-BE49-F238E27FC236}">
                <a16:creationId xmlns:a16="http://schemas.microsoft.com/office/drawing/2014/main" id="{5D613D48-D6A4-46C7-A1C9-169DE440A1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B13E71-622E-4D58-B7D8-1724F57620B7}"/>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24512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61B52E-09F4-40C9-887A-06B9EEEC7D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CED223-9AE0-4B4C-83FF-7F16E49AC5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478AEA-CD71-4DD4-B174-6FD7D01FC29C}"/>
              </a:ext>
            </a:extLst>
          </p:cNvPr>
          <p:cNvSpPr>
            <a:spLocks noGrp="1"/>
          </p:cNvSpPr>
          <p:nvPr>
            <p:ph type="dt" sz="half" idx="10"/>
          </p:nvPr>
        </p:nvSpPr>
        <p:spPr/>
        <p:txBody>
          <a:bodyPr/>
          <a:lstStyle/>
          <a:p>
            <a:fld id="{21C855E1-030C-4B37-BA22-476D0D288B74}" type="datetime1">
              <a:rPr lang="fr-FR" smtClean="0"/>
              <a:t>18/06/2025</a:t>
            </a:fld>
            <a:endParaRPr lang="fr-FR"/>
          </a:p>
        </p:txBody>
      </p:sp>
      <p:sp>
        <p:nvSpPr>
          <p:cNvPr id="5" name="Espace réservé du pied de page 4">
            <a:extLst>
              <a:ext uri="{FF2B5EF4-FFF2-40B4-BE49-F238E27FC236}">
                <a16:creationId xmlns:a16="http://schemas.microsoft.com/office/drawing/2014/main" id="{E147B739-839F-4C0F-9BBF-B056C67F3A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46B0A-8BCE-41EB-ACC5-AD55F34EBDD3}"/>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176182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47B98-C41D-40CE-B6E8-1A439F6F0B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55375F-1725-4E47-8807-248828AF710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5559EC-2830-49DC-B7C1-2E9CE7E5F801}"/>
              </a:ext>
            </a:extLst>
          </p:cNvPr>
          <p:cNvSpPr>
            <a:spLocks noGrp="1"/>
          </p:cNvSpPr>
          <p:nvPr>
            <p:ph type="dt" sz="half" idx="10"/>
          </p:nvPr>
        </p:nvSpPr>
        <p:spPr/>
        <p:txBody>
          <a:bodyPr/>
          <a:lstStyle/>
          <a:p>
            <a:fld id="{18E46FE3-0745-49B9-8F07-70A0D37EB451}" type="datetime1">
              <a:rPr lang="fr-FR" smtClean="0"/>
              <a:t>18/06/2025</a:t>
            </a:fld>
            <a:endParaRPr lang="fr-FR"/>
          </a:p>
        </p:txBody>
      </p:sp>
      <p:sp>
        <p:nvSpPr>
          <p:cNvPr id="5" name="Espace réservé du pied de page 4">
            <a:extLst>
              <a:ext uri="{FF2B5EF4-FFF2-40B4-BE49-F238E27FC236}">
                <a16:creationId xmlns:a16="http://schemas.microsoft.com/office/drawing/2014/main" id="{6501CABB-4CBB-49F1-911F-BAF340F2A0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124F6A-A133-430A-B286-AFBFF39AA3A8}"/>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177058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3C9C3-F87A-4A09-ABAD-8CB4843865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E68B53-3E78-4868-9CEA-59FC70BE7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D297A0B-5A46-45B0-99FE-BD15DC8F521C}"/>
              </a:ext>
            </a:extLst>
          </p:cNvPr>
          <p:cNvSpPr>
            <a:spLocks noGrp="1"/>
          </p:cNvSpPr>
          <p:nvPr>
            <p:ph type="dt" sz="half" idx="10"/>
          </p:nvPr>
        </p:nvSpPr>
        <p:spPr/>
        <p:txBody>
          <a:bodyPr/>
          <a:lstStyle/>
          <a:p>
            <a:fld id="{D9212119-A7D3-4942-A802-F48263A7986F}" type="datetime1">
              <a:rPr lang="fr-FR" smtClean="0"/>
              <a:t>18/06/2025</a:t>
            </a:fld>
            <a:endParaRPr lang="fr-FR"/>
          </a:p>
        </p:txBody>
      </p:sp>
      <p:sp>
        <p:nvSpPr>
          <p:cNvPr id="5" name="Espace réservé du pied de page 4">
            <a:extLst>
              <a:ext uri="{FF2B5EF4-FFF2-40B4-BE49-F238E27FC236}">
                <a16:creationId xmlns:a16="http://schemas.microsoft.com/office/drawing/2014/main" id="{F34183EC-CE9C-4E65-ADCF-2A8B4C9C54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C6C980-08C5-4307-9AF1-103B59579784}"/>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156243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36CA3-B1DE-4830-8177-4C377BDFDF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226465-6B37-46F3-9D1F-98D371E358F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537306-5CB9-4C86-B306-7FC4336025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1F1206B-BDAC-4F23-BF41-7DC97A2AB066}"/>
              </a:ext>
            </a:extLst>
          </p:cNvPr>
          <p:cNvSpPr>
            <a:spLocks noGrp="1"/>
          </p:cNvSpPr>
          <p:nvPr>
            <p:ph type="dt" sz="half" idx="10"/>
          </p:nvPr>
        </p:nvSpPr>
        <p:spPr/>
        <p:txBody>
          <a:bodyPr/>
          <a:lstStyle/>
          <a:p>
            <a:fld id="{6B65681F-A361-453B-9753-B1935738DD23}" type="datetime1">
              <a:rPr lang="fr-FR" smtClean="0"/>
              <a:t>18/06/2025</a:t>
            </a:fld>
            <a:endParaRPr lang="fr-FR"/>
          </a:p>
        </p:txBody>
      </p:sp>
      <p:sp>
        <p:nvSpPr>
          <p:cNvPr id="6" name="Espace réservé du pied de page 5">
            <a:extLst>
              <a:ext uri="{FF2B5EF4-FFF2-40B4-BE49-F238E27FC236}">
                <a16:creationId xmlns:a16="http://schemas.microsoft.com/office/drawing/2014/main" id="{D69AEA90-CCCE-4125-9B07-06F7706954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CE1DA3-EEC2-4255-BEF8-66563E31FB35}"/>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313463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8930B-5948-4E00-B3FA-694B3F2DAF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C470C8B-4412-4047-99DF-E3CAA1650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C72FC1-B2BC-4AE6-BAE0-FACAE8DEEA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E865334-2987-4827-9904-BE963E115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8A21C75-3567-4566-A361-35362FE7942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569FAED-0D6C-4439-AE6D-1029B75BC5A5}"/>
              </a:ext>
            </a:extLst>
          </p:cNvPr>
          <p:cNvSpPr>
            <a:spLocks noGrp="1"/>
          </p:cNvSpPr>
          <p:nvPr>
            <p:ph type="dt" sz="half" idx="10"/>
          </p:nvPr>
        </p:nvSpPr>
        <p:spPr/>
        <p:txBody>
          <a:bodyPr/>
          <a:lstStyle/>
          <a:p>
            <a:fld id="{FF048EA1-729F-4677-8AAA-3A3B88314CD5}" type="datetime1">
              <a:rPr lang="fr-FR" smtClean="0"/>
              <a:t>18/06/2025</a:t>
            </a:fld>
            <a:endParaRPr lang="fr-FR"/>
          </a:p>
        </p:txBody>
      </p:sp>
      <p:sp>
        <p:nvSpPr>
          <p:cNvPr id="8" name="Espace réservé du pied de page 7">
            <a:extLst>
              <a:ext uri="{FF2B5EF4-FFF2-40B4-BE49-F238E27FC236}">
                <a16:creationId xmlns:a16="http://schemas.microsoft.com/office/drawing/2014/main" id="{45F5087C-1C86-4A63-9442-B9F8D0B839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95EAF8-31B4-4C1A-BF72-EFCDA2FCA9E2}"/>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30235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77B58-073F-4EAA-B690-B0D9C0B8F10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B74B5-C9AE-4B41-960B-DF43F37C1B95}"/>
              </a:ext>
            </a:extLst>
          </p:cNvPr>
          <p:cNvSpPr>
            <a:spLocks noGrp="1"/>
          </p:cNvSpPr>
          <p:nvPr>
            <p:ph type="dt" sz="half" idx="10"/>
          </p:nvPr>
        </p:nvSpPr>
        <p:spPr/>
        <p:txBody>
          <a:bodyPr/>
          <a:lstStyle/>
          <a:p>
            <a:fld id="{8913843A-73B2-4B9C-A265-33D5B2BDCA62}" type="datetime1">
              <a:rPr lang="fr-FR" smtClean="0"/>
              <a:t>18/06/2025</a:t>
            </a:fld>
            <a:endParaRPr lang="fr-FR"/>
          </a:p>
        </p:txBody>
      </p:sp>
      <p:sp>
        <p:nvSpPr>
          <p:cNvPr id="4" name="Espace réservé du pied de page 3">
            <a:extLst>
              <a:ext uri="{FF2B5EF4-FFF2-40B4-BE49-F238E27FC236}">
                <a16:creationId xmlns:a16="http://schemas.microsoft.com/office/drawing/2014/main" id="{FA8604D4-BAD3-4C00-A576-DCAAF96E539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5CDBD0-9B73-4E75-A047-494C3B60DDE7}"/>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11198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4675A2-F1DA-4A3B-B03B-5F9119AA5A6D}"/>
              </a:ext>
            </a:extLst>
          </p:cNvPr>
          <p:cNvSpPr>
            <a:spLocks noGrp="1"/>
          </p:cNvSpPr>
          <p:nvPr>
            <p:ph type="dt" sz="half" idx="10"/>
          </p:nvPr>
        </p:nvSpPr>
        <p:spPr/>
        <p:txBody>
          <a:bodyPr/>
          <a:lstStyle/>
          <a:p>
            <a:fld id="{13C3111A-1215-4F42-816F-1ADD454F233C}" type="datetime1">
              <a:rPr lang="fr-FR" smtClean="0"/>
              <a:t>18/06/2025</a:t>
            </a:fld>
            <a:endParaRPr lang="fr-FR"/>
          </a:p>
        </p:txBody>
      </p:sp>
      <p:sp>
        <p:nvSpPr>
          <p:cNvPr id="3" name="Espace réservé du pied de page 2">
            <a:extLst>
              <a:ext uri="{FF2B5EF4-FFF2-40B4-BE49-F238E27FC236}">
                <a16:creationId xmlns:a16="http://schemas.microsoft.com/office/drawing/2014/main" id="{48B93568-B5C1-4DC5-854E-00C1DD509E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215F4D-81FA-4348-A7DE-D9AF284CA85F}"/>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134192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2AE7E-9680-4915-8C44-5892D71164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1CE9EFF-0547-4CDC-992D-FE9085225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A4EA86-4396-44AE-9562-314987C74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7EFB917-004F-4FD5-972E-53A0DE9C7AE7}"/>
              </a:ext>
            </a:extLst>
          </p:cNvPr>
          <p:cNvSpPr>
            <a:spLocks noGrp="1"/>
          </p:cNvSpPr>
          <p:nvPr>
            <p:ph type="dt" sz="half" idx="10"/>
          </p:nvPr>
        </p:nvSpPr>
        <p:spPr/>
        <p:txBody>
          <a:bodyPr/>
          <a:lstStyle/>
          <a:p>
            <a:fld id="{856619D4-0BFC-4CB5-B073-9D14B10CE95C}" type="datetime1">
              <a:rPr lang="fr-FR" smtClean="0"/>
              <a:t>18/06/2025</a:t>
            </a:fld>
            <a:endParaRPr lang="fr-FR"/>
          </a:p>
        </p:txBody>
      </p:sp>
      <p:sp>
        <p:nvSpPr>
          <p:cNvPr id="6" name="Espace réservé du pied de page 5">
            <a:extLst>
              <a:ext uri="{FF2B5EF4-FFF2-40B4-BE49-F238E27FC236}">
                <a16:creationId xmlns:a16="http://schemas.microsoft.com/office/drawing/2014/main" id="{7BB82E85-FA5E-47AB-8A4E-AE99EAC93C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4CCB4A-4261-4474-823B-DDF9CD8076AE}"/>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401153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1BA06-E64F-492C-B25E-9DD51EBD1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AE57CFC-EEC1-4C89-94F5-16246C838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2877E78-1904-4C83-8F72-3FD2BA3B6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5529DF-61B4-46D8-91B2-F7C97C20EC27}"/>
              </a:ext>
            </a:extLst>
          </p:cNvPr>
          <p:cNvSpPr>
            <a:spLocks noGrp="1"/>
          </p:cNvSpPr>
          <p:nvPr>
            <p:ph type="dt" sz="half" idx="10"/>
          </p:nvPr>
        </p:nvSpPr>
        <p:spPr/>
        <p:txBody>
          <a:bodyPr/>
          <a:lstStyle/>
          <a:p>
            <a:fld id="{0FFA8921-116E-4BD4-91C6-975BA5AAFB43}" type="datetime1">
              <a:rPr lang="fr-FR" smtClean="0"/>
              <a:t>18/06/2025</a:t>
            </a:fld>
            <a:endParaRPr lang="fr-FR"/>
          </a:p>
        </p:txBody>
      </p:sp>
      <p:sp>
        <p:nvSpPr>
          <p:cNvPr id="6" name="Espace réservé du pied de page 5">
            <a:extLst>
              <a:ext uri="{FF2B5EF4-FFF2-40B4-BE49-F238E27FC236}">
                <a16:creationId xmlns:a16="http://schemas.microsoft.com/office/drawing/2014/main" id="{58EBFE8F-E6F9-4B19-BB3F-CB86885EBE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79550A-FD7B-40EE-8B62-F1D345D3FCA5}"/>
              </a:ext>
            </a:extLst>
          </p:cNvPr>
          <p:cNvSpPr>
            <a:spLocks noGrp="1"/>
          </p:cNvSpPr>
          <p:nvPr>
            <p:ph type="sldNum" sz="quarter" idx="12"/>
          </p:nvPr>
        </p:nvSpPr>
        <p:spPr/>
        <p:txBody>
          <a:bodyPr/>
          <a:lstStyle/>
          <a:p>
            <a:fld id="{21B26CBC-F379-4CB4-974A-F07F63666787}" type="slidenum">
              <a:rPr lang="fr-FR" smtClean="0"/>
              <a:t>‹N°›</a:t>
            </a:fld>
            <a:endParaRPr lang="fr-FR"/>
          </a:p>
        </p:txBody>
      </p:sp>
    </p:spTree>
    <p:extLst>
      <p:ext uri="{BB962C8B-B14F-4D97-AF65-F5344CB8AC3E}">
        <p14:creationId xmlns:p14="http://schemas.microsoft.com/office/powerpoint/2010/main" val="35932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E0A2F1-8E72-4BAF-A665-6EDD93C44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214403E-2F5B-405D-A4B1-0B5D0C6FA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791733-2418-499C-97DE-89EBF9FD6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D260A-FDA2-4B99-872E-763811087655}" type="datetime1">
              <a:rPr lang="fr-FR" smtClean="0"/>
              <a:t>18/06/2025</a:t>
            </a:fld>
            <a:endParaRPr lang="fr-FR"/>
          </a:p>
        </p:txBody>
      </p:sp>
      <p:sp>
        <p:nvSpPr>
          <p:cNvPr id="5" name="Espace réservé du pied de page 4">
            <a:extLst>
              <a:ext uri="{FF2B5EF4-FFF2-40B4-BE49-F238E27FC236}">
                <a16:creationId xmlns:a16="http://schemas.microsoft.com/office/drawing/2014/main" id="{8162003D-8742-4ECB-97CC-6ACDB8A02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B8E139F-A6AA-4FFB-9B13-940000051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26CBC-F379-4CB4-974A-F07F63666787}" type="slidenum">
              <a:rPr lang="fr-FR" smtClean="0"/>
              <a:t>‹N°›</a:t>
            </a:fld>
            <a:endParaRPr lang="fr-FR"/>
          </a:p>
        </p:txBody>
      </p:sp>
    </p:spTree>
    <p:extLst>
      <p:ext uri="{BB962C8B-B14F-4D97-AF65-F5344CB8AC3E}">
        <p14:creationId xmlns:p14="http://schemas.microsoft.com/office/powerpoint/2010/main" val="76937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www.agirlocal/" TargetMode="External"/><Relationship Id="rId2" Type="http://schemas.openxmlformats.org/officeDocument/2006/relationships/hyperlink" Target="http://www.agirlocal.org/vitrin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geneco.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mailto:katy@regeneco.fr" TargetMode="External"/><Relationship Id="rId4" Type="http://schemas.openxmlformats.org/officeDocument/2006/relationships/hyperlink" Target="mailto:agir@regeneco.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vatarmobilit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contact@avatarmobilit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veli.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mailto:julien@karbikes.com" TargetMode="External"/><Relationship Id="rId4" Type="http://schemas.openxmlformats.org/officeDocument/2006/relationships/hyperlink" Target="http://www.karbike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pack.f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peltier@opack.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827473" y="1298824"/>
            <a:ext cx="3184974" cy="323165"/>
          </a:xfrm>
          <a:prstGeom prst="rect">
            <a:avLst/>
          </a:prstGeom>
          <a:noFill/>
        </p:spPr>
        <p:txBody>
          <a:bodyPr wrap="none" rtlCol="0">
            <a:spAutoFit/>
          </a:bodyPr>
          <a:lstStyle/>
          <a:p>
            <a:pPr algn="ctr"/>
            <a:r>
              <a:rPr lang="fr-FR" sz="1500" dirty="0">
                <a:solidFill>
                  <a:schemeClr val="bg1"/>
                </a:solidFill>
                <a:latin typeface="Avenir Next Condensed Demi Bold"/>
                <a:cs typeface="Avenir Next Condensed Demi Bold"/>
              </a:rPr>
              <a:t>COMMUNIQUE DU 26 novembre 2021</a:t>
            </a:r>
          </a:p>
        </p:txBody>
      </p:sp>
      <p:pic>
        <p:nvPicPr>
          <p:cNvPr id="6" name="Image 5">
            <a:extLst>
              <a:ext uri="{FF2B5EF4-FFF2-40B4-BE49-F238E27FC236}">
                <a16:creationId xmlns:a16="http://schemas.microsoft.com/office/drawing/2014/main" id="{D4D9FEB2-83EA-E04B-A299-A33E98795856}"/>
              </a:ext>
            </a:extLst>
          </p:cNvPr>
          <p:cNvPicPr>
            <a:picLocks noChangeAspect="1"/>
          </p:cNvPicPr>
          <p:nvPr/>
        </p:nvPicPr>
        <p:blipFill>
          <a:blip r:embed="rId2"/>
          <a:stretch>
            <a:fillRect/>
          </a:stretch>
        </p:blipFill>
        <p:spPr>
          <a:xfrm>
            <a:off x="7920274" y="5369700"/>
            <a:ext cx="2026178" cy="697455"/>
          </a:xfrm>
          <a:prstGeom prst="rect">
            <a:avLst/>
          </a:prstGeom>
        </p:spPr>
      </p:pic>
      <p:pic>
        <p:nvPicPr>
          <p:cNvPr id="5" name="Image 4">
            <a:extLst>
              <a:ext uri="{FF2B5EF4-FFF2-40B4-BE49-F238E27FC236}">
                <a16:creationId xmlns:a16="http://schemas.microsoft.com/office/drawing/2014/main" id="{7DCEB986-52BD-16A0-E275-D168A5556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2" name="Image 11">
            <a:extLst>
              <a:ext uri="{FF2B5EF4-FFF2-40B4-BE49-F238E27FC236}">
                <a16:creationId xmlns:a16="http://schemas.microsoft.com/office/drawing/2014/main" id="{E6C03B66-62AE-D028-A6E4-8102BC90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582" y="1265851"/>
            <a:ext cx="3658065" cy="3630561"/>
          </a:xfrm>
          <a:prstGeom prst="rect">
            <a:avLst/>
          </a:prstGeom>
        </p:spPr>
      </p:pic>
      <p:sp>
        <p:nvSpPr>
          <p:cNvPr id="18" name="Rectangle 17">
            <a:extLst>
              <a:ext uri="{FF2B5EF4-FFF2-40B4-BE49-F238E27FC236}">
                <a16:creationId xmlns:a16="http://schemas.microsoft.com/office/drawing/2014/main" id="{0A09B820-06C9-72EC-768F-B2D1AFFDAF55}"/>
              </a:ext>
            </a:extLst>
          </p:cNvPr>
          <p:cNvSpPr/>
          <p:nvPr/>
        </p:nvSpPr>
        <p:spPr>
          <a:xfrm>
            <a:off x="2940252" y="3081131"/>
            <a:ext cx="2506111" cy="1323439"/>
          </a:xfrm>
          <a:prstGeom prst="rect">
            <a:avLst/>
          </a:prstGeom>
        </p:spPr>
        <p:txBody>
          <a:bodyPr wrap="square">
            <a:spAutoFit/>
          </a:bodyPr>
          <a:lstStyle/>
          <a:p>
            <a:pPr algn="ctr"/>
            <a:r>
              <a:rPr lang="fr-FR" sz="2000" dirty="0">
                <a:solidFill>
                  <a:schemeClr val="tx1">
                    <a:lumMod val="65000"/>
                    <a:lumOff val="35000"/>
                  </a:schemeClr>
                </a:solidFill>
                <a:latin typeface="Avenir Book" panose="02000503020000020003" pitchFamily="2" charset="0"/>
                <a:cs typeface="Arial"/>
              </a:rPr>
              <a:t>54 </a:t>
            </a:r>
            <a:r>
              <a:rPr lang="fr-FR" sz="2000" dirty="0" err="1">
                <a:solidFill>
                  <a:schemeClr val="tx1">
                    <a:lumMod val="65000"/>
                    <a:lumOff val="35000"/>
                  </a:schemeClr>
                </a:solidFill>
                <a:latin typeface="Avenir Book" panose="02000503020000020003" pitchFamily="2" charset="0"/>
                <a:cs typeface="Arial"/>
              </a:rPr>
              <a:t>Outils&amp;Solutions</a:t>
            </a:r>
            <a:r>
              <a:rPr lang="fr-FR" sz="2000" dirty="0">
                <a:solidFill>
                  <a:schemeClr val="tx1">
                    <a:lumMod val="65000"/>
                    <a:lumOff val="35000"/>
                  </a:schemeClr>
                </a:solidFill>
                <a:latin typeface="Avenir Book" panose="02000503020000020003" pitchFamily="2" charset="0"/>
                <a:cs typeface="Arial"/>
              </a:rPr>
              <a:t> Carbone</a:t>
            </a:r>
          </a:p>
          <a:p>
            <a:pPr algn="ctr"/>
            <a:r>
              <a:rPr lang="fr-FR" sz="2000" dirty="0">
                <a:solidFill>
                  <a:schemeClr val="tx1">
                    <a:lumMod val="65000"/>
                    <a:lumOff val="35000"/>
                  </a:schemeClr>
                </a:solidFill>
                <a:latin typeface="Avenir Book" panose="02000503020000020003" pitchFamily="2" charset="0"/>
                <a:cs typeface="Arial"/>
              </a:rPr>
              <a:t>Biodiversité</a:t>
            </a:r>
          </a:p>
          <a:p>
            <a:pPr algn="ctr"/>
            <a:r>
              <a:rPr lang="fr-FR" sz="2000" dirty="0">
                <a:solidFill>
                  <a:schemeClr val="tx1">
                    <a:lumMod val="65000"/>
                    <a:lumOff val="35000"/>
                  </a:schemeClr>
                </a:solidFill>
                <a:latin typeface="Avenir Book" panose="02000503020000020003" pitchFamily="2" charset="0"/>
                <a:cs typeface="Arial"/>
              </a:rPr>
              <a:t>Initiation-formation</a:t>
            </a:r>
          </a:p>
        </p:txBody>
      </p:sp>
      <p:sp>
        <p:nvSpPr>
          <p:cNvPr id="3" name="ZoneTexte 2">
            <a:extLst>
              <a:ext uri="{FF2B5EF4-FFF2-40B4-BE49-F238E27FC236}">
                <a16:creationId xmlns:a16="http://schemas.microsoft.com/office/drawing/2014/main" id="{F04B9F49-C3B1-1133-7B87-ED00CB6F5513}"/>
              </a:ext>
            </a:extLst>
          </p:cNvPr>
          <p:cNvSpPr txBox="1"/>
          <p:nvPr/>
        </p:nvSpPr>
        <p:spPr>
          <a:xfrm>
            <a:off x="8706678" y="876085"/>
            <a:ext cx="1771076" cy="276999"/>
          </a:xfrm>
          <a:prstGeom prst="rect">
            <a:avLst/>
          </a:prstGeom>
          <a:noFill/>
        </p:spPr>
        <p:txBody>
          <a:bodyPr wrap="square">
            <a:spAutoFit/>
          </a:bodyPr>
          <a:lstStyle/>
          <a:p>
            <a:r>
              <a:rPr lang="fr-FR" sz="1200" dirty="0">
                <a:solidFill>
                  <a:schemeClr val="tx1">
                    <a:lumMod val="65000"/>
                    <a:lumOff val="35000"/>
                  </a:schemeClr>
                </a:solidFill>
                <a:latin typeface="Avenir Book" panose="02000503020000020003" pitchFamily="2" charset="0"/>
                <a:cs typeface="Arial"/>
              </a:rPr>
              <a:t>Le 13 juin 2025</a:t>
            </a:r>
            <a:endParaRPr lang="fr-FR" sz="1200" dirty="0"/>
          </a:p>
        </p:txBody>
      </p:sp>
      <p:pic>
        <p:nvPicPr>
          <p:cNvPr id="17" name="Image 16">
            <a:extLst>
              <a:ext uri="{FF2B5EF4-FFF2-40B4-BE49-F238E27FC236}">
                <a16:creationId xmlns:a16="http://schemas.microsoft.com/office/drawing/2014/main" id="{0E575D4B-858A-F243-8D9A-1BC2DF7B55E3}"/>
              </a:ext>
            </a:extLst>
          </p:cNvPr>
          <p:cNvPicPr>
            <a:picLocks noChangeAspect="1"/>
          </p:cNvPicPr>
          <p:nvPr/>
        </p:nvPicPr>
        <p:blipFill>
          <a:blip r:embed="rId5"/>
          <a:stretch>
            <a:fillRect/>
          </a:stretch>
        </p:blipFill>
        <p:spPr>
          <a:xfrm>
            <a:off x="2208624" y="4752300"/>
            <a:ext cx="3824576" cy="1180494"/>
          </a:xfrm>
          <a:prstGeom prst="rect">
            <a:avLst/>
          </a:prstGeom>
        </p:spPr>
      </p:pic>
      <p:pic>
        <p:nvPicPr>
          <p:cNvPr id="2" name="Image 1">
            <a:extLst>
              <a:ext uri="{FF2B5EF4-FFF2-40B4-BE49-F238E27FC236}">
                <a16:creationId xmlns:a16="http://schemas.microsoft.com/office/drawing/2014/main" id="{55FC083A-7B5A-0839-FA84-7A7907629596}"/>
              </a:ext>
            </a:extLst>
          </p:cNvPr>
          <p:cNvPicPr>
            <a:picLocks noChangeAspect="1"/>
          </p:cNvPicPr>
          <p:nvPr/>
        </p:nvPicPr>
        <p:blipFill>
          <a:blip r:embed="rId6"/>
          <a:stretch>
            <a:fillRect/>
          </a:stretch>
        </p:blipFill>
        <p:spPr>
          <a:xfrm>
            <a:off x="2518115" y="1543926"/>
            <a:ext cx="3184974" cy="3107427"/>
          </a:xfrm>
          <a:prstGeom prst="rect">
            <a:avLst/>
          </a:prstGeom>
        </p:spPr>
      </p:pic>
      <p:sp>
        <p:nvSpPr>
          <p:cNvPr id="4" name="ZoneTexte 3">
            <a:extLst>
              <a:ext uri="{FF2B5EF4-FFF2-40B4-BE49-F238E27FC236}">
                <a16:creationId xmlns:a16="http://schemas.microsoft.com/office/drawing/2014/main" id="{F35A2CDF-CBAC-6F81-D5D3-1921CDC915F6}"/>
              </a:ext>
            </a:extLst>
          </p:cNvPr>
          <p:cNvSpPr txBox="1"/>
          <p:nvPr/>
        </p:nvSpPr>
        <p:spPr>
          <a:xfrm>
            <a:off x="2505290" y="1820655"/>
            <a:ext cx="3207353" cy="1384995"/>
          </a:xfrm>
          <a:prstGeom prst="rect">
            <a:avLst/>
          </a:prstGeom>
          <a:noFill/>
        </p:spPr>
        <p:txBody>
          <a:bodyPr wrap="none" rtlCol="0">
            <a:spAutoFit/>
          </a:bodyPr>
          <a:lstStyle/>
          <a:p>
            <a:pPr algn="ctr"/>
            <a:r>
              <a:rPr lang="fr-FR" sz="2800" b="1" dirty="0">
                <a:solidFill>
                  <a:schemeClr val="bg1"/>
                </a:solidFill>
                <a:latin typeface="+mj-lt"/>
                <a:ea typeface="Verdana" panose="020B0604030504040204" pitchFamily="34" charset="0"/>
                <a:cs typeface="Verdana" panose="020B0604030504040204" pitchFamily="34" charset="0"/>
              </a:rPr>
              <a:t>AGIRLOCAL</a:t>
            </a:r>
          </a:p>
          <a:p>
            <a:r>
              <a:rPr lang="fr-FR" sz="2800" b="1" dirty="0">
                <a:solidFill>
                  <a:schemeClr val="bg1"/>
                </a:solidFill>
                <a:latin typeface="+mj-lt"/>
                <a:ea typeface="Verdana" panose="020B0604030504040204" pitchFamily="34" charset="0"/>
                <a:cs typeface="Verdana" panose="020B0604030504040204" pitchFamily="34" charset="0"/>
              </a:rPr>
              <a:t>APPEL A SOLUTIONS</a:t>
            </a:r>
          </a:p>
          <a:p>
            <a:r>
              <a:rPr lang="fr-FR" sz="2800" b="1" dirty="0">
                <a:solidFill>
                  <a:schemeClr val="bg1"/>
                </a:solidFill>
                <a:latin typeface="+mj-lt"/>
                <a:ea typeface="Verdana" panose="020B0604030504040204" pitchFamily="34" charset="0"/>
                <a:cs typeface="Verdana" panose="020B0604030504040204" pitchFamily="34" charset="0"/>
              </a:rPr>
              <a:t>         </a:t>
            </a:r>
            <a:endParaRPr lang="fr-FR" sz="2000" b="1" dirty="0">
              <a:solidFill>
                <a:schemeClr val="bg1"/>
              </a:solidFill>
            </a:endParaRPr>
          </a:p>
        </p:txBody>
      </p:sp>
      <p:sp>
        <p:nvSpPr>
          <p:cNvPr id="8" name="Moins 7">
            <a:extLst>
              <a:ext uri="{FF2B5EF4-FFF2-40B4-BE49-F238E27FC236}">
                <a16:creationId xmlns:a16="http://schemas.microsoft.com/office/drawing/2014/main" id="{F1744F23-6BD0-FC6C-345C-C27AB7D34FBD}"/>
              </a:ext>
            </a:extLst>
          </p:cNvPr>
          <p:cNvSpPr/>
          <p:nvPr/>
        </p:nvSpPr>
        <p:spPr>
          <a:xfrm>
            <a:off x="2126687" y="3071411"/>
            <a:ext cx="3969313" cy="45719"/>
          </a:xfrm>
          <a:prstGeom prst="mathMinus">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3" name="Rectangle 12">
            <a:extLst>
              <a:ext uri="{FF2B5EF4-FFF2-40B4-BE49-F238E27FC236}">
                <a16:creationId xmlns:a16="http://schemas.microsoft.com/office/drawing/2014/main" id="{D2F538DE-1055-E9AE-9A67-0BA5545742CB}"/>
              </a:ext>
            </a:extLst>
          </p:cNvPr>
          <p:cNvSpPr/>
          <p:nvPr/>
        </p:nvSpPr>
        <p:spPr>
          <a:xfrm>
            <a:off x="2757505" y="3245041"/>
            <a:ext cx="2674788" cy="1446550"/>
          </a:xfrm>
          <a:prstGeom prst="rect">
            <a:avLst/>
          </a:prstGeom>
        </p:spPr>
        <p:txBody>
          <a:bodyPr wrap="square">
            <a:spAutoFit/>
          </a:bodyPr>
          <a:lstStyle/>
          <a:p>
            <a:pPr algn="ctr"/>
            <a:r>
              <a:rPr lang="fr-FR" sz="2000" b="1" dirty="0">
                <a:solidFill>
                  <a:schemeClr val="tx1">
                    <a:lumMod val="65000"/>
                    <a:lumOff val="35000"/>
                  </a:schemeClr>
                </a:solidFill>
                <a:latin typeface="Avenir Book" panose="02000503020000020003" pitchFamily="2" charset="0"/>
                <a:cs typeface="Arial"/>
              </a:rPr>
              <a:t>3 nouveaux </a:t>
            </a:r>
          </a:p>
          <a:p>
            <a:pPr algn="ctr"/>
            <a:r>
              <a:rPr lang="fr-FR" sz="2000" b="1" dirty="0">
                <a:solidFill>
                  <a:schemeClr val="tx1">
                    <a:lumMod val="65000"/>
                    <a:lumOff val="35000"/>
                  </a:schemeClr>
                </a:solidFill>
                <a:latin typeface="Avenir Book" panose="02000503020000020003" pitchFamily="2" charset="0"/>
                <a:cs typeface="Arial"/>
              </a:rPr>
              <a:t>Outils &amp; Solutions </a:t>
            </a:r>
            <a:r>
              <a:rPr lang="fr-FR" sz="1600" b="1" dirty="0">
                <a:solidFill>
                  <a:schemeClr val="tx1">
                    <a:lumMod val="65000"/>
                    <a:lumOff val="35000"/>
                  </a:schemeClr>
                </a:solidFill>
                <a:latin typeface="Avenir Book" panose="02000503020000020003" pitchFamily="2" charset="0"/>
                <a:cs typeface="Arial"/>
              </a:rPr>
              <a:t>Carbone</a:t>
            </a:r>
          </a:p>
          <a:p>
            <a:pPr algn="ctr"/>
            <a:r>
              <a:rPr lang="fr-FR" sz="1600" b="1" dirty="0">
                <a:solidFill>
                  <a:schemeClr val="tx1">
                    <a:lumMod val="65000"/>
                    <a:lumOff val="35000"/>
                  </a:schemeClr>
                </a:solidFill>
                <a:latin typeface="Avenir Book" panose="02000503020000020003" pitchFamily="2" charset="0"/>
                <a:cs typeface="Arial"/>
              </a:rPr>
              <a:t>Biodiversité</a:t>
            </a:r>
          </a:p>
          <a:p>
            <a:pPr algn="ctr"/>
            <a:r>
              <a:rPr lang="fr-FR" sz="1600" b="1" dirty="0">
                <a:solidFill>
                  <a:schemeClr val="tx1">
                    <a:lumMod val="65000"/>
                    <a:lumOff val="35000"/>
                  </a:schemeClr>
                </a:solidFill>
                <a:latin typeface="Avenir Book" panose="02000503020000020003" pitchFamily="2" charset="0"/>
                <a:cs typeface="Arial"/>
              </a:rPr>
              <a:t>Initiation-formation</a:t>
            </a:r>
          </a:p>
        </p:txBody>
      </p:sp>
    </p:spTree>
    <p:extLst>
      <p:ext uri="{BB962C8B-B14F-4D97-AF65-F5344CB8AC3E}">
        <p14:creationId xmlns:p14="http://schemas.microsoft.com/office/powerpoint/2010/main" val="237841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2D67A7-2FF6-4FFB-BD93-A2DCA8AF3447}"/>
              </a:ext>
            </a:extLst>
          </p:cNvPr>
          <p:cNvSpPr txBox="1"/>
          <p:nvPr/>
        </p:nvSpPr>
        <p:spPr>
          <a:xfrm>
            <a:off x="0" y="8456"/>
            <a:ext cx="12192000" cy="6494085"/>
          </a:xfrm>
          <a:prstGeom prst="rect">
            <a:avLst/>
          </a:prstGeom>
          <a:noFill/>
        </p:spPr>
        <p:txBody>
          <a:bodyPr wrap="square" rtlCol="0">
            <a:spAutoFit/>
          </a:bodyPr>
          <a:lstStyle/>
          <a:p>
            <a:pPr marL="228600" indent="-228600" algn="just">
              <a:buFont typeface="+mj-lt"/>
              <a:buAutoNum type="arabicPeriod"/>
            </a:pPr>
            <a:r>
              <a:rPr lang="fr-FR" sz="1600" b="1" dirty="0"/>
              <a:t>La démarche </a:t>
            </a:r>
            <a:r>
              <a:rPr lang="fr-FR" sz="1600" b="1" dirty="0" err="1"/>
              <a:t>Agirlocal</a:t>
            </a:r>
            <a:r>
              <a:rPr lang="fr-FR" sz="1600" b="1" dirty="0"/>
              <a:t> :</a:t>
            </a:r>
          </a:p>
          <a:p>
            <a:pPr marL="228600" indent="-228600" algn="just">
              <a:buFont typeface="+mj-lt"/>
              <a:buAutoNum type="arabicPeriod"/>
            </a:pPr>
            <a:endParaRPr lang="fr-FR" sz="800" dirty="0"/>
          </a:p>
          <a:p>
            <a:pPr algn="just"/>
            <a:r>
              <a:rPr lang="fr-FR" sz="1600" dirty="0"/>
              <a:t>Qu’ils soient émis à Shangaï, New York ou Paris, les gaz à effet de serre se diffusent en un mois dans l’atmosphère tout autour de la Terre et y restent un siècle. </a:t>
            </a:r>
          </a:p>
          <a:p>
            <a:pPr algn="just"/>
            <a:r>
              <a:rPr lang="fr-FR" sz="1600" dirty="0"/>
              <a:t>Les émissions de gaz à effet de serre, planétaires comme françaises, continuent de s’entasser dans l’atmosphère. 29 COP internationales et plusieurs lois transitions ne les ont ni diminuées ni même arrêtées.</a:t>
            </a:r>
          </a:p>
          <a:p>
            <a:pPr algn="just"/>
            <a:r>
              <a:rPr lang="fr-FR" sz="1600" dirty="0"/>
              <a:t>Au taux d’émissions de l’an dernier, il ne reste plus que 7 ans avant le déclenchement des 2°C : moins de deux mandats municipaux. L’urgence climatique, ce sont ces sept ans qui nous restent.</a:t>
            </a:r>
          </a:p>
          <a:p>
            <a:pPr algn="just"/>
            <a:r>
              <a:rPr lang="fr-FR" sz="1600" dirty="0"/>
              <a:t>Dans cette urgence, il reste un chemin que nous n’avons pas emprunté : l’action locale, méthodique, outillée, massive, articulée avec le national et l’international. Tous les mots comptent.</a:t>
            </a:r>
          </a:p>
          <a:p>
            <a:pPr algn="just"/>
            <a:r>
              <a:rPr lang="fr-FR" sz="1600" dirty="0"/>
              <a:t>C’est ce chemin que nous avons décidé d’emprunter en fondant notre association </a:t>
            </a:r>
            <a:r>
              <a:rPr lang="fr-FR" sz="1600" dirty="0" err="1"/>
              <a:t>Agirlocal</a:t>
            </a:r>
            <a:r>
              <a:rPr lang="fr-FR" sz="1600" dirty="0"/>
              <a:t>, avec 12 citoyens, 3 maires, la Banque des Territoires, CY Université de Cergy-Paris, </a:t>
            </a:r>
            <a:r>
              <a:rPr lang="fr-FR" sz="1600" dirty="0" err="1"/>
              <a:t>Essec</a:t>
            </a:r>
            <a:r>
              <a:rPr lang="fr-FR" sz="1600" dirty="0"/>
              <a:t>; un lieu où se parler et coopérer. </a:t>
            </a:r>
          </a:p>
          <a:p>
            <a:pPr algn="just"/>
            <a:endParaRPr lang="fr-FR" sz="800" dirty="0"/>
          </a:p>
          <a:p>
            <a:pPr marL="228600" indent="-228600" algn="just">
              <a:buFont typeface="+mj-lt"/>
              <a:buAutoNum type="arabicPeriod" startAt="2"/>
            </a:pPr>
            <a:r>
              <a:rPr lang="fr-FR" sz="1600" b="1" dirty="0"/>
              <a:t>Un premier appel à initiatives remarquables, désormais permanent :  </a:t>
            </a:r>
            <a:endParaRPr lang="fr-FR" sz="1600" dirty="0"/>
          </a:p>
          <a:p>
            <a:pPr algn="just"/>
            <a:r>
              <a:rPr lang="fr-FR" sz="1600" dirty="0"/>
              <a:t>Avec un premier appel, nous avons cherché à constituer un recueil de solutions qui ont fait la preuve de leur efficacité carbone, en commençant par les plus efficaces : 1% au moins de réduction de CO2e si le projet est généralisé au plan local et 1% s’il est généralisé au plan national.</a:t>
            </a:r>
          </a:p>
          <a:p>
            <a:pPr algn="just"/>
            <a:r>
              <a:rPr lang="fr-FR" sz="1600" dirty="0"/>
              <a:t>Puis nous les avons partagées </a:t>
            </a:r>
            <a:r>
              <a:rPr lang="fr-FR" sz="1600" dirty="0">
                <a:hlinkClick r:id="rId2"/>
              </a:rPr>
              <a:t>www.agirlocal.org/vitrine</a:t>
            </a:r>
            <a:r>
              <a:rPr lang="fr-FR" sz="1600" dirty="0"/>
              <a:t> , pour que chacun puisse les adapter-reproduire-enrichir, localement, massivement, de la maison à la Région. </a:t>
            </a:r>
          </a:p>
          <a:p>
            <a:pPr algn="just"/>
            <a:r>
              <a:rPr lang="fr-FR" sz="1600" dirty="0"/>
              <a:t>Chaque projet est une mine d’ingénierie publique tiers de confiance ; une mine d’énergie renouvelable, un peu particulière. Le jury, composé des membres de l’association, n’a pas pour objet de distribuer des prix mais de prendre en considération ces solutions, de discuter de leur efficacité, de leur reproductibilité, de flécher le champ d’action et de décider de les mettre en vitrine ou pas. L’appel est permanent.</a:t>
            </a:r>
          </a:p>
          <a:p>
            <a:pPr algn="just"/>
            <a:endParaRPr lang="fr-FR" sz="800" dirty="0"/>
          </a:p>
          <a:p>
            <a:pPr marL="228600" indent="-228600" algn="just">
              <a:buFont typeface="+mj-lt"/>
              <a:buAutoNum type="arabicPeriod" startAt="3"/>
            </a:pPr>
            <a:r>
              <a:rPr lang="fr-FR" sz="1600" b="1" dirty="0"/>
              <a:t>Les résultats de l’appel</a:t>
            </a:r>
          </a:p>
          <a:p>
            <a:pPr marL="228600" indent="-228600" algn="just">
              <a:buFont typeface="+mj-lt"/>
              <a:buAutoNum type="arabicPeriod" startAt="3"/>
            </a:pPr>
            <a:endParaRPr lang="fr-FR" sz="800" dirty="0"/>
          </a:p>
          <a:p>
            <a:pPr algn="just"/>
            <a:r>
              <a:rPr lang="fr-FR" sz="1600" dirty="0"/>
              <a:t>Avant prise en compte du Tableur Carbone Entreprises &amp; Etablissements, 19 des 54 solutions engrangées à ce jour cumulent un gisement de réduction de près de 50% de l’empreinte carbone nationale, </a:t>
            </a:r>
            <a:r>
              <a:rPr lang="fr-FR" sz="1600" dirty="0">
                <a:hlinkClick r:id="rId3"/>
              </a:rPr>
              <a:t>www.agirlocal/</a:t>
            </a:r>
            <a:r>
              <a:rPr lang="fr-FR" sz="1600" dirty="0"/>
              <a:t> </a:t>
            </a:r>
          </a:p>
          <a:p>
            <a:pPr algn="just"/>
            <a:r>
              <a:rPr lang="fr-FR" sz="1600" dirty="0"/>
              <a:t>Les 3 nouvelles solutions sont présentée en une page dans ce dossier de presse. </a:t>
            </a:r>
          </a:p>
          <a:p>
            <a:pPr algn="just"/>
            <a:r>
              <a:rPr lang="fr-FR" sz="1600" dirty="0"/>
              <a:t>En fin de dossier, un récapitulatif en trois lignes par solution. </a:t>
            </a:r>
          </a:p>
        </p:txBody>
      </p:sp>
      <p:cxnSp>
        <p:nvCxnSpPr>
          <p:cNvPr id="5" name="Connecteur droit 4">
            <a:extLst>
              <a:ext uri="{FF2B5EF4-FFF2-40B4-BE49-F238E27FC236}">
                <a16:creationId xmlns:a16="http://schemas.microsoft.com/office/drawing/2014/main" id="{63B814E6-A23D-4BBA-8920-330257AA63BE}"/>
              </a:ext>
            </a:extLst>
          </p:cNvPr>
          <p:cNvCxnSpPr/>
          <p:nvPr/>
        </p:nvCxnSpPr>
        <p:spPr>
          <a:xfrm>
            <a:off x="85725" y="2695575"/>
            <a:ext cx="35909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57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B2655-13E9-466C-83B6-CE5ED5396F05}"/>
              </a:ext>
            </a:extLst>
          </p:cNvPr>
          <p:cNvSpPr>
            <a:spLocks noGrp="1"/>
          </p:cNvSpPr>
          <p:nvPr>
            <p:ph type="title"/>
          </p:nvPr>
        </p:nvSpPr>
        <p:spPr>
          <a:xfrm>
            <a:off x="296635" y="548640"/>
            <a:ext cx="4145473" cy="5431536"/>
          </a:xfrm>
        </p:spPr>
        <p:txBody>
          <a:bodyPr vert="horz" lIns="91440" tIns="45720" rIns="91440" bIns="45720" rtlCol="0" anchor="ctr">
            <a:normAutofit/>
          </a:bodyPr>
          <a:lstStyle/>
          <a:p>
            <a:pPr algn="ctr"/>
            <a:r>
              <a:rPr lang="en-US" sz="5400" dirty="0" err="1"/>
              <a:t>Nourriture</a:t>
            </a:r>
            <a:r>
              <a:rPr lang="en-US" sz="5400" dirty="0"/>
              <a:t>/</a:t>
            </a:r>
            <a:br>
              <a:rPr lang="en-US" sz="5400" dirty="0"/>
            </a:br>
            <a:r>
              <a:rPr lang="en-US" sz="5400" dirty="0"/>
              <a:t>agriculture</a:t>
            </a:r>
            <a:endParaRPr lang="en-US" sz="5400" kern="1200" dirty="0">
              <a:solidFill>
                <a:schemeClr val="tx1"/>
              </a:solidFill>
              <a:latin typeface="+mj-lt"/>
              <a:ea typeface="+mj-ea"/>
              <a:cs typeface="+mj-cs"/>
            </a:endParaRPr>
          </a:p>
        </p:txBody>
      </p:sp>
      <p:sp>
        <p:nvSpPr>
          <p:cNvPr id="7" name="ZoneTexte 6">
            <a:extLst>
              <a:ext uri="{FF2B5EF4-FFF2-40B4-BE49-F238E27FC236}">
                <a16:creationId xmlns:a16="http://schemas.microsoft.com/office/drawing/2014/main" id="{AFAB693D-180C-41EB-8ACB-A8BB2AEC8A1D}"/>
              </a:ext>
            </a:extLst>
          </p:cNvPr>
          <p:cNvSpPr txBox="1"/>
          <p:nvPr/>
        </p:nvSpPr>
        <p:spPr>
          <a:xfrm>
            <a:off x="5126418" y="713232"/>
            <a:ext cx="6878228" cy="543153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OWL-</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Regeneco</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20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2B5EDF2-2C02-426B-AF5F-4B8A6CECC470}"/>
              </a:ext>
            </a:extLst>
          </p:cNvPr>
          <p:cNvSpPr>
            <a:spLocks noGrp="1"/>
          </p:cNvSpPr>
          <p:nvPr>
            <p:ph type="ctrTitle"/>
          </p:nvPr>
        </p:nvSpPr>
        <p:spPr>
          <a:xfrm>
            <a:off x="2786332" y="480472"/>
            <a:ext cx="6619336" cy="318248"/>
          </a:xfrm>
        </p:spPr>
        <p:txBody>
          <a:bodyPr>
            <a:normAutofit fontScale="90000"/>
          </a:bodyPr>
          <a:lstStyle/>
          <a:p>
            <a:r>
              <a:rPr lang="fr-FR" sz="2000" b="1" dirty="0">
                <a:solidFill>
                  <a:srgbClr val="339966"/>
                </a:solidFill>
                <a:latin typeface="Calibri" panose="020F0502020204030204" pitchFamily="34" charset="0"/>
              </a:rPr>
              <a:t>OWL-</a:t>
            </a:r>
            <a:r>
              <a:rPr lang="fr-FR" sz="2000" b="1" dirty="0" err="1">
                <a:solidFill>
                  <a:srgbClr val="339966"/>
                </a:solidFill>
                <a:latin typeface="Calibri" panose="020F0502020204030204" pitchFamily="34" charset="0"/>
              </a:rPr>
              <a:t>Regeneco</a:t>
            </a:r>
            <a:endParaRPr lang="fr-FR" sz="2000" b="1" dirty="0">
              <a:solidFill>
                <a:srgbClr val="339966"/>
              </a:solidFill>
              <a:latin typeface="Calibri" panose="020F0502020204030204" pitchFamily="34" charset="0"/>
            </a:endParaRPr>
          </a:p>
        </p:txBody>
      </p:sp>
      <p:sp>
        <p:nvSpPr>
          <p:cNvPr id="6" name="Sous-titre 5">
            <a:extLst>
              <a:ext uri="{FF2B5EF4-FFF2-40B4-BE49-F238E27FC236}">
                <a16:creationId xmlns:a16="http://schemas.microsoft.com/office/drawing/2014/main" id="{DE5B8D6F-48EA-4FDA-BF81-35876DECC191}"/>
              </a:ext>
            </a:extLst>
          </p:cNvPr>
          <p:cNvSpPr>
            <a:spLocks noGrp="1"/>
          </p:cNvSpPr>
          <p:nvPr>
            <p:ph type="subTitle" idx="1"/>
          </p:nvPr>
        </p:nvSpPr>
        <p:spPr>
          <a:xfrm>
            <a:off x="696000" y="1155938"/>
            <a:ext cx="10800000" cy="5511352"/>
          </a:xfrm>
        </p:spPr>
        <p:txBody>
          <a:bodyPr>
            <a:noAutofit/>
          </a:bodyPr>
          <a:lstStyle/>
          <a:p>
            <a:pPr algn="just">
              <a:lnSpc>
                <a:spcPct val="100000"/>
              </a:lnSpc>
              <a:spcBef>
                <a:spcPts val="0"/>
              </a:spcBef>
              <a:spcAft>
                <a:spcPts val="600"/>
              </a:spcAft>
            </a:pPr>
            <a:r>
              <a:rPr lang="fr-FR" sz="1800" kern="100" dirty="0" err="1">
                <a:effectLst/>
                <a:latin typeface="Calibri" panose="020F0502020204030204" pitchFamily="34" charset="0"/>
                <a:ea typeface="Aptos" panose="020B0004020202020204" pitchFamily="34" charset="0"/>
                <a:cs typeface="Arial" panose="020B0604020202020204" pitchFamily="34" charset="0"/>
              </a:rPr>
              <a:t>R</a:t>
            </a:r>
            <a:r>
              <a:rPr lang="fr-FR" sz="1600" kern="100" dirty="0" err="1">
                <a:effectLst/>
                <a:ea typeface="Aptos" panose="020B0004020202020204" pitchFamily="34" charset="0"/>
                <a:cs typeface="Arial" panose="020B0604020202020204" pitchFamily="34" charset="0"/>
              </a:rPr>
              <a:t>égenEco</a:t>
            </a:r>
            <a:r>
              <a:rPr lang="fr-FR" sz="1600" kern="100" dirty="0">
                <a:effectLst/>
                <a:ea typeface="Aptos" panose="020B0004020202020204" pitchFamily="34" charset="0"/>
                <a:cs typeface="Arial" panose="020B0604020202020204" pitchFamily="34" charset="0"/>
              </a:rPr>
              <a:t> est une entreprise à mission, fabricant français de digesteurs de nouvelle génération. Elle est engagée dans la réduction du gaspillage alimentaire et la valorisation locale des biodéchets, en circuit ultra-court. </a:t>
            </a:r>
          </a:p>
          <a:p>
            <a:pPr algn="just">
              <a:lnSpc>
                <a:spcPct val="100000"/>
              </a:lnSpc>
              <a:spcBef>
                <a:spcPts val="0"/>
              </a:spcBef>
              <a:spcAft>
                <a:spcPts val="600"/>
              </a:spcAft>
            </a:pPr>
            <a:r>
              <a:rPr lang="fr-FR" sz="1600" kern="100" dirty="0">
                <a:effectLst/>
                <a:ea typeface="Aptos" panose="020B0004020202020204" pitchFamily="34" charset="0"/>
                <a:cs typeface="Arial" panose="020B0604020202020204" pitchFamily="34" charset="0"/>
              </a:rPr>
              <a:t>Les digesteurs OWL convertissent les biodéchets en matière organique résiduelle, comparable à du pré-compost, valorisable par un retour au sol, tout en réduisant les déchets (jusqu’à 90%), dans une économie circulaire. Bien qu'à à fort potentiel de production de méthane, </a:t>
            </a:r>
            <a:r>
              <a:rPr lang="fr-FR" sz="1600" kern="100" dirty="0" err="1">
                <a:effectLst/>
                <a:ea typeface="Aptos" panose="020B0004020202020204" pitchFamily="34" charset="0"/>
                <a:cs typeface="Arial" panose="020B0604020202020204" pitchFamily="34" charset="0"/>
              </a:rPr>
              <a:t>RégenEco</a:t>
            </a:r>
            <a:r>
              <a:rPr lang="fr-FR" sz="1600" kern="100" dirty="0">
                <a:effectLst/>
                <a:ea typeface="Aptos" panose="020B0004020202020204" pitchFamily="34" charset="0"/>
                <a:cs typeface="Arial" panose="020B0604020202020204" pitchFamily="34" charset="0"/>
              </a:rPr>
              <a:t> privilégie résolument son usage pour nourrir les sols : le circuit court d'utilisation évite tout transport et processus émetteur de gaz à effet de serre. </a:t>
            </a:r>
          </a:p>
          <a:p>
            <a:pPr algn="just">
              <a:lnSpc>
                <a:spcPct val="100000"/>
              </a:lnSpc>
              <a:spcBef>
                <a:spcPts val="0"/>
              </a:spcBef>
              <a:spcAft>
                <a:spcPts val="600"/>
              </a:spcAft>
            </a:pPr>
            <a:r>
              <a:rPr lang="fr-FR" sz="1600" kern="100" dirty="0">
                <a:effectLst/>
                <a:ea typeface="Aptos" panose="020B0004020202020204" pitchFamily="34" charset="0"/>
                <a:cs typeface="Arial" panose="020B0604020202020204" pitchFamily="34" charset="0"/>
              </a:rPr>
              <a:t>En 9 heures, les déchets organiques des foyers, fermes ou industries sont transformés en ressources : moins de déchets et d’émissions de gaz à effet de serre, création d’un fertilisant naturel, éventuel potentiel de production de méthane; le tout avec les économies substantielles associées. </a:t>
            </a:r>
          </a:p>
          <a:p>
            <a:pPr algn="just">
              <a:lnSpc>
                <a:spcPct val="100000"/>
              </a:lnSpc>
              <a:spcBef>
                <a:spcPts val="0"/>
              </a:spcBef>
              <a:spcAft>
                <a:spcPts val="600"/>
              </a:spcAft>
            </a:pPr>
            <a:r>
              <a:rPr lang="fr-FR" sz="1600" kern="100" dirty="0">
                <a:effectLst/>
                <a:ea typeface="Aptos" panose="020B0004020202020204" pitchFamily="34" charset="0"/>
                <a:cs typeface="Arial" panose="020B0604020202020204" pitchFamily="34" charset="0"/>
              </a:rPr>
              <a:t>Conçus pour les particuliers, les collectivités et les professionnels, -de 1kg/jour à 1500 kg/jour, les digesteurs sont d’utilisation simple et adaptés à chaque besoin : leurs systèmes connectés permettent un suivi en temps réel via une application intuitive, offrant un contrôle à distance, des analyses de données pour optimiser la production, et une maintenance prédictive. </a:t>
            </a:r>
          </a:p>
          <a:p>
            <a:pPr algn="just">
              <a:lnSpc>
                <a:spcPct val="100000"/>
              </a:lnSpc>
              <a:spcBef>
                <a:spcPts val="0"/>
              </a:spcBef>
              <a:spcAft>
                <a:spcPts val="600"/>
              </a:spcAft>
            </a:pPr>
            <a:r>
              <a:rPr lang="fr-FR" sz="1600" kern="100" dirty="0">
                <a:effectLst/>
                <a:ea typeface="Aptos" panose="020B0004020202020204" pitchFamily="34" charset="0"/>
                <a:cs typeface="Arial" panose="020B0604020202020204" pitchFamily="34" charset="0"/>
              </a:rPr>
              <a:t>Cette approche novatrice permet de diminuer drastiquement tant les émissions de méthane des biodéchets, (à effet de serre 27 fois plus puissant que les émissions de CO2) que les émissions de CO2e de leur traitement (transport, incinération…), avec les </a:t>
            </a:r>
            <a:r>
              <a:rPr lang="fr-FR" sz="1600" kern="100" dirty="0" err="1">
                <a:effectLst/>
                <a:ea typeface="Aptos" panose="020B0004020202020204" pitchFamily="34" charset="0"/>
                <a:cs typeface="Arial" panose="020B0604020202020204" pitchFamily="34" charset="0"/>
              </a:rPr>
              <a:t>co</a:t>
            </a:r>
            <a:r>
              <a:rPr lang="fr-FR" sz="1600" kern="100" dirty="0">
                <a:effectLst/>
                <a:ea typeface="Aptos" panose="020B0004020202020204" pitchFamily="34" charset="0"/>
                <a:cs typeface="Arial" panose="020B0604020202020204" pitchFamily="34" charset="0"/>
              </a:rPr>
              <a:t>-bénéfices associés en argent, emploi local, santé et bien-être.</a:t>
            </a:r>
          </a:p>
          <a:p>
            <a:pPr algn="just">
              <a:lnSpc>
                <a:spcPct val="100000"/>
              </a:lnSpc>
              <a:spcBef>
                <a:spcPts val="0"/>
              </a:spcBef>
              <a:spcAft>
                <a:spcPts val="600"/>
              </a:spcAft>
            </a:pPr>
            <a:endParaRPr lang="fr-FR" sz="1600" kern="100" dirty="0">
              <a:effectLst/>
              <a:ea typeface="Aptos" panose="020B0004020202020204" pitchFamily="34" charset="0"/>
              <a:cs typeface="Arial" panose="020B0604020202020204" pitchFamily="34" charset="0"/>
            </a:endParaRPr>
          </a:p>
          <a:p>
            <a:pPr algn="just">
              <a:lnSpc>
                <a:spcPct val="100000"/>
              </a:lnSpc>
              <a:spcBef>
                <a:spcPts val="0"/>
              </a:spcBef>
            </a:pPr>
            <a:r>
              <a:rPr lang="fr-FR" sz="1600" kern="100" dirty="0">
                <a:effectLst/>
                <a:ea typeface="Aptos" panose="020B0004020202020204" pitchFamily="34" charset="0"/>
                <a:cs typeface="Arial" panose="020B0604020202020204" pitchFamily="34" charset="0"/>
              </a:rPr>
              <a:t>Site : </a:t>
            </a:r>
            <a:r>
              <a:rPr lang="fr-FR" sz="1600" u="sng" kern="100" dirty="0">
                <a:solidFill>
                  <a:srgbClr val="467886"/>
                </a:solidFill>
                <a:effectLst/>
                <a:ea typeface="Aptos" panose="020B0004020202020204" pitchFamily="34" charset="0"/>
                <a:cs typeface="Arial" panose="020B0604020202020204" pitchFamily="34" charset="0"/>
                <a:hlinkClick r:id="rId3"/>
              </a:rPr>
              <a:t>www.regeneco.fr</a:t>
            </a:r>
            <a:r>
              <a:rPr lang="fr-FR" sz="1600" kern="100" dirty="0">
                <a:effectLst/>
                <a:ea typeface="Aptos" panose="020B0004020202020204" pitchFamily="34" charset="0"/>
                <a:cs typeface="Arial" panose="020B0604020202020204" pitchFamily="34" charset="0"/>
              </a:rPr>
              <a:t> </a:t>
            </a:r>
          </a:p>
          <a:p>
            <a:pPr algn="just">
              <a:lnSpc>
                <a:spcPct val="100000"/>
              </a:lnSpc>
              <a:spcBef>
                <a:spcPts val="0"/>
              </a:spcBef>
            </a:pPr>
            <a:r>
              <a:rPr lang="fr-FR" sz="1600" kern="100" dirty="0">
                <a:effectLst/>
                <a:ea typeface="Aptos" panose="020B0004020202020204" pitchFamily="34" charset="0"/>
                <a:cs typeface="Arial" panose="020B0604020202020204" pitchFamily="34" charset="0"/>
              </a:rPr>
              <a:t>Contact : </a:t>
            </a:r>
            <a:r>
              <a:rPr lang="fr-FR" sz="1600" u="sng" kern="100" dirty="0">
                <a:solidFill>
                  <a:srgbClr val="467886"/>
                </a:solidFill>
                <a:effectLst/>
                <a:ea typeface="Aptos" panose="020B0004020202020204" pitchFamily="34" charset="0"/>
                <a:cs typeface="Arial" panose="020B0604020202020204" pitchFamily="34" charset="0"/>
                <a:hlinkClick r:id="rId4"/>
              </a:rPr>
              <a:t>agir@regeneco.fr</a:t>
            </a:r>
            <a:r>
              <a:rPr lang="fr-FR" sz="1600" kern="100" dirty="0">
                <a:effectLst/>
                <a:ea typeface="Aptos" panose="020B0004020202020204" pitchFamily="34" charset="0"/>
                <a:cs typeface="Arial" panose="020B0604020202020204" pitchFamily="34" charset="0"/>
              </a:rPr>
              <a:t> ; </a:t>
            </a:r>
            <a:r>
              <a:rPr lang="fr-FR" sz="1600" u="sng" kern="100" dirty="0">
                <a:solidFill>
                  <a:srgbClr val="467886"/>
                </a:solidFill>
                <a:effectLst/>
                <a:ea typeface="Aptos" panose="020B0004020202020204" pitchFamily="34" charset="0"/>
                <a:cs typeface="Arial" panose="020B0604020202020204" pitchFamily="34" charset="0"/>
                <a:hlinkClick r:id="rId5"/>
              </a:rPr>
              <a:t>katy@regeneco.fr</a:t>
            </a:r>
            <a:r>
              <a:rPr lang="fr-FR" sz="1600" kern="100" dirty="0">
                <a:effectLst/>
                <a:ea typeface="Aptos" panose="020B0004020202020204" pitchFamily="34" charset="0"/>
                <a:cs typeface="Arial" panose="020B0604020202020204" pitchFamily="34" charset="0"/>
              </a:rPr>
              <a:t>  06 28 23 63 87</a:t>
            </a:r>
          </a:p>
          <a:p>
            <a:pPr algn="just">
              <a:lnSpc>
                <a:spcPct val="107000"/>
              </a:lnSpc>
              <a:spcAft>
                <a:spcPts val="800"/>
              </a:spcAft>
            </a:pPr>
            <a:endParaRPr lang="fr-FR" sz="1600" kern="100" dirty="0">
              <a:effectLst/>
              <a:ea typeface="Aptos" panose="020B00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3867CB81-883C-4AF6-8C30-5ED31C9C971C}"/>
              </a:ext>
            </a:extLst>
          </p:cNvPr>
          <p:cNvPicPr>
            <a:picLocks noChangeAspect="1"/>
          </p:cNvPicPr>
          <p:nvPr/>
        </p:nvPicPr>
        <p:blipFill>
          <a:blip r:embed="rId6"/>
          <a:stretch>
            <a:fillRect/>
          </a:stretch>
        </p:blipFill>
        <p:spPr>
          <a:xfrm>
            <a:off x="398396" y="123254"/>
            <a:ext cx="1125604" cy="1032684"/>
          </a:xfrm>
          <a:prstGeom prst="rect">
            <a:avLst/>
          </a:prstGeom>
        </p:spPr>
      </p:pic>
      <p:sp>
        <p:nvSpPr>
          <p:cNvPr id="7" name="ZoneTexte 6">
            <a:extLst>
              <a:ext uri="{FF2B5EF4-FFF2-40B4-BE49-F238E27FC236}">
                <a16:creationId xmlns:a16="http://schemas.microsoft.com/office/drawing/2014/main" id="{CE742D5A-F5AB-41E2-9973-F42E933030C9}"/>
              </a:ext>
            </a:extLst>
          </p:cNvPr>
          <p:cNvSpPr txBox="1"/>
          <p:nvPr/>
        </p:nvSpPr>
        <p:spPr>
          <a:xfrm>
            <a:off x="11308360" y="419450"/>
            <a:ext cx="485244" cy="246221"/>
          </a:xfrm>
          <a:prstGeom prst="rect">
            <a:avLst/>
          </a:prstGeom>
          <a:noFill/>
        </p:spPr>
        <p:txBody>
          <a:bodyPr wrap="square" rtlCol="0">
            <a:spAutoFit/>
          </a:bodyPr>
          <a:lstStyle/>
          <a:p>
            <a:r>
              <a:rPr lang="fr-FR" sz="1000" i="1" dirty="0"/>
              <a:t>FP-55</a:t>
            </a:r>
          </a:p>
        </p:txBody>
      </p:sp>
    </p:spTree>
    <p:extLst>
      <p:ext uri="{BB962C8B-B14F-4D97-AF65-F5344CB8AC3E}">
        <p14:creationId xmlns:p14="http://schemas.microsoft.com/office/powerpoint/2010/main" val="144397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B2655-13E9-466C-83B6-CE5ED5396F05}"/>
              </a:ext>
            </a:extLst>
          </p:cNvPr>
          <p:cNvSpPr>
            <a:spLocks noGrp="1"/>
          </p:cNvSpPr>
          <p:nvPr>
            <p:ph type="title"/>
          </p:nvPr>
        </p:nvSpPr>
        <p:spPr>
          <a:xfrm>
            <a:off x="296635" y="548640"/>
            <a:ext cx="4145473" cy="5431536"/>
          </a:xfrm>
        </p:spPr>
        <p:txBody>
          <a:bodyPr vert="horz" lIns="91440" tIns="45720" rIns="91440" bIns="45720" rtlCol="0" anchor="ctr">
            <a:normAutofit/>
          </a:bodyPr>
          <a:lstStyle/>
          <a:p>
            <a:pPr algn="ctr"/>
            <a:r>
              <a:rPr lang="en-US" sz="5400" dirty="0" err="1"/>
              <a:t>Déplacements</a:t>
            </a:r>
            <a:endParaRPr lang="en-US" sz="5400" kern="1200" dirty="0">
              <a:solidFill>
                <a:schemeClr val="tx1"/>
              </a:solidFill>
              <a:latin typeface="+mj-lt"/>
              <a:ea typeface="+mj-ea"/>
              <a:cs typeface="+mj-cs"/>
            </a:endParaRPr>
          </a:p>
        </p:txBody>
      </p:sp>
      <p:sp>
        <p:nvSpPr>
          <p:cNvPr id="7" name="ZoneTexte 6">
            <a:extLst>
              <a:ext uri="{FF2B5EF4-FFF2-40B4-BE49-F238E27FC236}">
                <a16:creationId xmlns:a16="http://schemas.microsoft.com/office/drawing/2014/main" id="{AFAB693D-180C-41EB-8ACB-A8BB2AEC8A1D}"/>
              </a:ext>
            </a:extLst>
          </p:cNvPr>
          <p:cNvSpPr txBox="1"/>
          <p:nvPr/>
        </p:nvSpPr>
        <p:spPr>
          <a:xfrm>
            <a:off x="5126418" y="713232"/>
            <a:ext cx="6878228" cy="5431536"/>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90000"/>
              </a:lnSpc>
              <a:spcAft>
                <a:spcPts val="600"/>
              </a:spcAft>
              <a:buFont typeface="Arial" panose="020B0604020202020204" pitchFamily="34" charset="0"/>
              <a:buChar char="•"/>
              <a:defRPr/>
            </a:pPr>
            <a:r>
              <a:rPr lang="en-US" sz="2200" dirty="0">
                <a:solidFill>
                  <a:prstClr val="black"/>
                </a:solidFill>
                <a:latin typeface="Calibri" panose="020F0502020204030204"/>
              </a:rPr>
              <a:t>Avatar-</a:t>
            </a:r>
            <a:r>
              <a:rPr lang="en-US" sz="2200" dirty="0" err="1">
                <a:solidFill>
                  <a:prstClr val="black"/>
                </a:solidFill>
                <a:latin typeface="Calibri" panose="020F0502020204030204"/>
              </a:rPr>
              <a:t>Ulive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Karbikes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90000"/>
              </a:lnSpc>
              <a:spcAft>
                <a:spcPts val="600"/>
              </a:spcAft>
              <a:buFont typeface="Arial" panose="020B0604020202020204" pitchFamily="34" charset="0"/>
              <a:buChar char="•"/>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O’Pack</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9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2B5EDF2-2C02-426B-AF5F-4B8A6CECC470}"/>
              </a:ext>
            </a:extLst>
          </p:cNvPr>
          <p:cNvSpPr>
            <a:spLocks noGrp="1"/>
          </p:cNvSpPr>
          <p:nvPr>
            <p:ph type="ctrTitle"/>
          </p:nvPr>
        </p:nvSpPr>
        <p:spPr>
          <a:xfrm>
            <a:off x="2786332" y="480472"/>
            <a:ext cx="6619336" cy="318248"/>
          </a:xfrm>
        </p:spPr>
        <p:txBody>
          <a:bodyPr>
            <a:normAutofit fontScale="90000"/>
          </a:bodyPr>
          <a:lstStyle/>
          <a:p>
            <a:r>
              <a:rPr lang="fr-FR" sz="2000" b="1" dirty="0">
                <a:solidFill>
                  <a:srgbClr val="339966"/>
                </a:solidFill>
                <a:latin typeface="Calibri" panose="020F0502020204030204" pitchFamily="34" charset="0"/>
              </a:rPr>
              <a:t>AVATAR-ULIVE</a:t>
            </a:r>
          </a:p>
        </p:txBody>
      </p:sp>
      <p:sp>
        <p:nvSpPr>
          <p:cNvPr id="6" name="Sous-titre 5">
            <a:extLst>
              <a:ext uri="{FF2B5EF4-FFF2-40B4-BE49-F238E27FC236}">
                <a16:creationId xmlns:a16="http://schemas.microsoft.com/office/drawing/2014/main" id="{DE5B8D6F-48EA-4FDA-BF81-35876DECC191}"/>
              </a:ext>
            </a:extLst>
          </p:cNvPr>
          <p:cNvSpPr>
            <a:spLocks noGrp="1"/>
          </p:cNvSpPr>
          <p:nvPr>
            <p:ph type="subTitle" idx="1"/>
          </p:nvPr>
        </p:nvSpPr>
        <p:spPr>
          <a:xfrm>
            <a:off x="696000" y="1155938"/>
            <a:ext cx="10800000" cy="5511352"/>
          </a:xfrm>
        </p:spPr>
        <p:txBody>
          <a:bodyPr>
            <a:noAutofit/>
          </a:bodyPr>
          <a:lstStyle/>
          <a:p>
            <a:pPr algn="just">
              <a:spcBef>
                <a:spcPts val="0"/>
              </a:spcBef>
              <a:spcAft>
                <a:spcPts val="600"/>
              </a:spcAft>
            </a:pPr>
            <a:r>
              <a:rPr lang="fr-FR" sz="1800" kern="100" dirty="0">
                <a:latin typeface="Calibri" panose="020F0502020204030204" pitchFamily="34" charset="0"/>
                <a:ea typeface="DengXian" panose="02010600030101010101" pitchFamily="2" charset="-122"/>
                <a:cs typeface="Calibri" panose="020F0502020204030204" pitchFamily="34" charset="0"/>
              </a:rPr>
              <a:t>Avatar-</a:t>
            </a:r>
            <a:r>
              <a:rPr lang="fr-FR" sz="1800" kern="100" dirty="0" err="1">
                <a:latin typeface="Calibri" panose="020F0502020204030204" pitchFamily="34" charset="0"/>
                <a:ea typeface="DengXian" panose="02010600030101010101" pitchFamily="2" charset="-122"/>
                <a:cs typeface="Calibri" panose="020F0502020204030204" pitchFamily="34" charset="0"/>
              </a:rPr>
              <a:t>Ulive</a:t>
            </a:r>
            <a:r>
              <a:rPr lang="fr-FR" sz="1800" kern="100" dirty="0">
                <a:latin typeface="Calibri" panose="020F0502020204030204" pitchFamily="34" charset="0"/>
                <a:ea typeface="DengXian" panose="02010600030101010101" pitchFamily="2" charset="-122"/>
                <a:cs typeface="Calibri" panose="020F0502020204030204" pitchFamily="34" charset="0"/>
              </a:rPr>
              <a:t> est véhicule électrique </a:t>
            </a:r>
            <a:r>
              <a:rPr lang="fr-FR" sz="18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4 places, 90 km/h, 150 km d’autonomie, pour 400kg et 20gCo2e/km. </a:t>
            </a:r>
            <a:r>
              <a:rPr lang="fr-FR" sz="1800" kern="0" dirty="0">
                <a:latin typeface="Calibri" panose="020F0502020204030204" pitchFamily="34" charset="0"/>
                <a:ea typeface="DengXian" panose="02010600030101010101" pitchFamily="2" charset="-122"/>
                <a:cs typeface="Calibri" panose="020F0502020204030204" pitchFamily="34" charset="0"/>
              </a:rPr>
              <a:t>Le véhicule a été retenu lors de son émergence par le premier jury </a:t>
            </a:r>
            <a:r>
              <a:rPr lang="fr-FR" sz="1800" kern="0" dirty="0" err="1">
                <a:latin typeface="Calibri" panose="020F0502020204030204" pitchFamily="34" charset="0"/>
                <a:ea typeface="DengXian" panose="02010600030101010101" pitchFamily="2" charset="-122"/>
                <a:cs typeface="Calibri" panose="020F0502020204030204" pitchFamily="34" charset="0"/>
              </a:rPr>
              <a:t>Agirlocal</a:t>
            </a:r>
            <a:r>
              <a:rPr lang="fr-FR" sz="1800" kern="0" dirty="0">
                <a:latin typeface="Calibri" panose="020F0502020204030204" pitchFamily="34" charset="0"/>
                <a:ea typeface="DengXian" panose="02010600030101010101" pitchFamily="2" charset="-122"/>
                <a:cs typeface="Calibri" panose="020F0502020204030204" pitchFamily="34" charset="0"/>
              </a:rPr>
              <a:t> de mai 2021. Mais il n’a pas été retenu parmi les solutions abouties, faute d’une première homologation. </a:t>
            </a:r>
          </a:p>
          <a:p>
            <a:pPr algn="just">
              <a:spcBef>
                <a:spcPts val="0"/>
              </a:spcBef>
            </a:pPr>
            <a:r>
              <a:rPr lang="fr-FR" sz="1800" kern="0" dirty="0">
                <a:latin typeface="Calibri" panose="020F0502020204030204" pitchFamily="34" charset="0"/>
                <a:ea typeface="DengXian" panose="02010600030101010101" pitchFamily="2" charset="-122"/>
                <a:cs typeface="Calibri" panose="020F0502020204030204" pitchFamily="34" charset="0"/>
              </a:rPr>
              <a:t>Un an plus tard, des élus de Cergy-Pontoise ont fait un tour à La Rochelle avec le premier prototype.</a:t>
            </a:r>
            <a:r>
              <a:rPr lang="fr-FR" sz="1800" kern="0" dirty="0">
                <a:solidFill>
                  <a:srgbClr val="000000"/>
                </a:solidFill>
                <a:latin typeface="Calibri" panose="020F0502020204030204" pitchFamily="34" charset="0"/>
                <a:ea typeface="DengXian" panose="02010600030101010101" pitchFamily="2" charset="-122"/>
                <a:cs typeface="Calibri" panose="020F0502020204030204" pitchFamily="34" charset="0"/>
              </a:rPr>
              <a:t> </a:t>
            </a:r>
          </a:p>
          <a:p>
            <a:pPr algn="just">
              <a:lnSpc>
                <a:spcPct val="100000"/>
              </a:lnSpc>
              <a:spcBef>
                <a:spcPts val="0"/>
              </a:spcBef>
            </a:pPr>
            <a:r>
              <a:rPr lang="fr-FR" sz="1800" kern="0" dirty="0">
                <a:solidFill>
                  <a:srgbClr val="000000"/>
                </a:solidFill>
                <a:latin typeface="Calibri" panose="020F0502020204030204" pitchFamily="34" charset="0"/>
                <a:ea typeface="DengXian" panose="02010600030101010101" pitchFamily="2" charset="-122"/>
                <a:cs typeface="Calibri" panose="020F0502020204030204" pitchFamily="34" charset="0"/>
              </a:rPr>
              <a:t>Le troisième prototype vient d’obtenir son homologation RTI (réception à titre isolé). </a:t>
            </a:r>
            <a:endParaRPr lang="fr-FR" sz="1800" kern="100" dirty="0">
              <a:latin typeface="Calibri" panose="020F0502020204030204" pitchFamily="34" charset="0"/>
              <a:ea typeface="DengXian" panose="02010600030101010101" pitchFamily="2" charset="-122"/>
              <a:cs typeface="Arial" panose="020B0604020202020204" pitchFamily="34" charset="0"/>
            </a:endParaRPr>
          </a:p>
          <a:p>
            <a:pPr algn="just">
              <a:lnSpc>
                <a:spcPct val="100000"/>
              </a:lnSpc>
              <a:spcBef>
                <a:spcPts val="0"/>
              </a:spcBef>
            </a:pPr>
            <a:r>
              <a:rPr lang="fr-FR" sz="18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Les prototypes vont désormais pouvoir sortir du garage et aller à la rencontre des collectivités et des entreprises, des professionnels et des particuliers. </a:t>
            </a:r>
            <a:endParaRPr lang="fr-FR" sz="1800" kern="100" dirty="0">
              <a:latin typeface="Calibri" panose="020F0502020204030204" pitchFamily="34" charset="0"/>
              <a:ea typeface="DengXian" panose="02010600030101010101" pitchFamily="2" charset="-122"/>
              <a:cs typeface="Arial" panose="020B0604020202020204" pitchFamily="34" charset="0"/>
            </a:endParaRPr>
          </a:p>
          <a:p>
            <a:pPr algn="just"/>
            <a:r>
              <a:rPr lang="fr-FR" sz="18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Une phase d’expérimentations est en cours avec la SNCF, la commune de Guimiliau et sa communauté de communes pour développer des stations rurales des mobilités. </a:t>
            </a:r>
          </a:p>
          <a:p>
            <a:pPr algn="just"/>
            <a:r>
              <a:rPr lang="fr-FR" sz="18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Pourquoi pas des stations urbaines, en 2ème couronne Île-de-France, en particulier pour les familles modestes, les personnes âgées et les étudiants par exemple ? Une utilisation par les services municipaux ? Par les entreprises ? </a:t>
            </a:r>
            <a:endParaRPr lang="fr-FR" sz="1800" kern="100" dirty="0">
              <a:latin typeface="Calibri" panose="020F0502020204030204" pitchFamily="34" charset="0"/>
              <a:ea typeface="DengXian" panose="02010600030101010101" pitchFamily="2" charset="-122"/>
              <a:cs typeface="Arial" panose="020B0604020202020204" pitchFamily="34" charset="0"/>
            </a:endParaRPr>
          </a:p>
          <a:p>
            <a:pPr algn="just"/>
            <a:r>
              <a:rPr lang="fr-FR" sz="1800" kern="100" dirty="0">
                <a:latin typeface="Calibri" panose="020F0502020204030204" pitchFamily="34" charset="0"/>
                <a:ea typeface="DengXian" panose="02010600030101010101" pitchFamily="2" charset="-122"/>
                <a:cs typeface="Calibri" panose="020F0502020204030204" pitchFamily="34" charset="0"/>
              </a:rPr>
              <a:t>370 véhicules ont été précommandés à ce jour. </a:t>
            </a:r>
            <a:endParaRPr lang="fr-FR" sz="1800" kern="100" dirty="0">
              <a:latin typeface="Calibri" panose="020F0502020204030204" pitchFamily="34" charset="0"/>
              <a:ea typeface="DengXian" panose="02010600030101010101" pitchFamily="2" charset="-122"/>
              <a:cs typeface="Arial" panose="020B0604020202020204" pitchFamily="34" charset="0"/>
            </a:endParaRPr>
          </a:p>
          <a:p>
            <a:pPr algn="just"/>
            <a:r>
              <a:rPr lang="fr-FR" sz="1800" kern="100" dirty="0">
                <a:latin typeface="Calibri" panose="020F0502020204030204" pitchFamily="34" charset="0"/>
                <a:ea typeface="DengXian" panose="02010600030101010101" pitchFamily="2" charset="-122"/>
                <a:cs typeface="Calibri" panose="020F0502020204030204" pitchFamily="34" charset="0"/>
              </a:rPr>
              <a:t>A 20 gCO2e/km, ce véhicule qui s’adresse au marché de la 2</a:t>
            </a:r>
            <a:r>
              <a:rPr lang="fr-FR" sz="1800" kern="100" baseline="30000" dirty="0">
                <a:latin typeface="Calibri" panose="020F0502020204030204" pitchFamily="34" charset="0"/>
                <a:ea typeface="DengXian" panose="02010600030101010101" pitchFamily="2" charset="-122"/>
                <a:cs typeface="Calibri" panose="020F0502020204030204" pitchFamily="34" charset="0"/>
              </a:rPr>
              <a:t>ème</a:t>
            </a:r>
            <a:r>
              <a:rPr lang="fr-FR" sz="1800" kern="100" dirty="0">
                <a:latin typeface="Calibri" panose="020F0502020204030204" pitchFamily="34" charset="0"/>
                <a:ea typeface="DengXian" panose="02010600030101010101" pitchFamily="2" charset="-122"/>
                <a:cs typeface="Calibri" panose="020F0502020204030204" pitchFamily="34" charset="0"/>
              </a:rPr>
              <a:t> voiture des ménages (14 millions de véhicule) mais aussi aux entreprises et services des collectivités territoriales, réduirait de 1,9% l’empreinte carbone nationale si elle était généralisée. </a:t>
            </a:r>
            <a:endParaRPr lang="fr-FR" sz="1800" kern="100" dirty="0">
              <a:latin typeface="Calibri" panose="020F0502020204030204" pitchFamily="34" charset="0"/>
              <a:ea typeface="DengXian" panose="02010600030101010101" pitchFamily="2" charset="-122"/>
              <a:cs typeface="Arial" panose="020B0604020202020204" pitchFamily="34" charset="0"/>
            </a:endParaRPr>
          </a:p>
          <a:p>
            <a:pPr algn="just"/>
            <a:r>
              <a:rPr lang="fr-FR" sz="1800" kern="100" dirty="0">
                <a:latin typeface="Calibri" panose="020F0502020204030204" pitchFamily="34" charset="0"/>
                <a:ea typeface="DengXian" panose="02010600030101010101" pitchFamily="2" charset="-122"/>
                <a:cs typeface="Arial" panose="020B0604020202020204" pitchFamily="34" charset="0"/>
              </a:rPr>
              <a:t> </a:t>
            </a:r>
          </a:p>
          <a:p>
            <a:pPr algn="just"/>
            <a:r>
              <a:rPr lang="fr-FR" sz="1800" kern="100" dirty="0">
                <a:latin typeface="Calibri" panose="020F0502020204030204" pitchFamily="34" charset="0"/>
                <a:ea typeface="DengXian" panose="02010600030101010101" pitchFamily="2" charset="-122"/>
                <a:cs typeface="Arial" panose="020B0604020202020204" pitchFamily="34" charset="0"/>
              </a:rPr>
              <a:t>Site : </a:t>
            </a:r>
            <a:r>
              <a:rPr lang="fr-FR" sz="1800" kern="100" dirty="0">
                <a:latin typeface="Calibri" panose="020F0502020204030204" pitchFamily="34" charset="0"/>
                <a:ea typeface="DengXian" panose="02010600030101010101" pitchFamily="2" charset="-122"/>
                <a:cs typeface="Arial" panose="020B0604020202020204" pitchFamily="34" charset="0"/>
                <a:hlinkClick r:id="rId3"/>
              </a:rPr>
              <a:t>www.avatarmobilite.com</a:t>
            </a:r>
            <a:r>
              <a:rPr lang="fr-FR" sz="1800" kern="100" dirty="0">
                <a:latin typeface="Calibri" panose="020F0502020204030204" pitchFamily="34" charset="0"/>
                <a:ea typeface="DengXian" panose="02010600030101010101" pitchFamily="2" charset="-122"/>
                <a:cs typeface="Arial" panose="020B0604020202020204" pitchFamily="34" charset="0"/>
              </a:rPr>
              <a:t> </a:t>
            </a:r>
          </a:p>
          <a:p>
            <a:pPr algn="just"/>
            <a:r>
              <a:rPr lang="fr-FR" sz="1800" kern="100" dirty="0">
                <a:latin typeface="Calibri" panose="020F0502020204030204" pitchFamily="34" charset="0"/>
                <a:ea typeface="DengXian" panose="02010600030101010101" pitchFamily="2" charset="-122"/>
                <a:cs typeface="Arial" panose="020B0604020202020204" pitchFamily="34" charset="0"/>
              </a:rPr>
              <a:t>Contact : </a:t>
            </a:r>
            <a:r>
              <a:rPr lang="fr-FR" sz="1800" u="sng" kern="100" dirty="0">
                <a:solidFill>
                  <a:srgbClr val="0563C1"/>
                </a:solidFill>
                <a:latin typeface="Calibri" panose="020F0502020204030204" pitchFamily="34" charset="0"/>
                <a:ea typeface="DengXian" panose="02010600030101010101" pitchFamily="2" charset="-122"/>
                <a:cs typeface="Arial" panose="020B0604020202020204" pitchFamily="34" charset="0"/>
                <a:hlinkClick r:id="rId4"/>
              </a:rPr>
              <a:t>contact@avatarmobilite.com</a:t>
            </a:r>
            <a:r>
              <a:rPr lang="fr-FR" sz="1800" kern="100" dirty="0">
                <a:latin typeface="Calibri" panose="020F0502020204030204" pitchFamily="34" charset="0"/>
                <a:ea typeface="DengXian" panose="02010600030101010101" pitchFamily="2" charset="-122"/>
                <a:cs typeface="Arial" panose="020B0604020202020204" pitchFamily="34" charset="0"/>
              </a:rPr>
              <a:t> 0660763539</a:t>
            </a:r>
          </a:p>
          <a:p>
            <a:pPr algn="ctr"/>
            <a:r>
              <a:rPr lang="fr-FR" sz="1800" kern="100" dirty="0">
                <a:effectLst/>
                <a:latin typeface="Calibri" panose="020F0502020204030204" pitchFamily="34" charset="0"/>
                <a:ea typeface="DengXian" panose="02010600030101010101" pitchFamily="2" charset="-122"/>
                <a:cs typeface="Arial" panose="020B0604020202020204" pitchFamily="34" charset="0"/>
              </a:rPr>
              <a:t> </a:t>
            </a:r>
          </a:p>
          <a:p>
            <a:pPr algn="just">
              <a:lnSpc>
                <a:spcPct val="107000"/>
              </a:lnSpc>
              <a:spcAft>
                <a:spcPts val="800"/>
              </a:spcAft>
            </a:pPr>
            <a:endParaRPr lang="fr-FR" sz="1600" kern="100" dirty="0">
              <a:effectLst/>
              <a:ea typeface="Aptos" panose="020B00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3867CB81-883C-4AF6-8C30-5ED31C9C971C}"/>
              </a:ext>
            </a:extLst>
          </p:cNvPr>
          <p:cNvPicPr>
            <a:picLocks noChangeAspect="1"/>
          </p:cNvPicPr>
          <p:nvPr/>
        </p:nvPicPr>
        <p:blipFill>
          <a:blip r:embed="rId5"/>
          <a:stretch>
            <a:fillRect/>
          </a:stretch>
        </p:blipFill>
        <p:spPr>
          <a:xfrm>
            <a:off x="398396" y="123254"/>
            <a:ext cx="1125604" cy="1032684"/>
          </a:xfrm>
          <a:prstGeom prst="rect">
            <a:avLst/>
          </a:prstGeom>
        </p:spPr>
      </p:pic>
      <p:sp>
        <p:nvSpPr>
          <p:cNvPr id="7" name="ZoneTexte 6">
            <a:extLst>
              <a:ext uri="{FF2B5EF4-FFF2-40B4-BE49-F238E27FC236}">
                <a16:creationId xmlns:a16="http://schemas.microsoft.com/office/drawing/2014/main" id="{CE742D5A-F5AB-41E2-9973-F42E933030C9}"/>
              </a:ext>
            </a:extLst>
          </p:cNvPr>
          <p:cNvSpPr txBox="1"/>
          <p:nvPr/>
        </p:nvSpPr>
        <p:spPr>
          <a:xfrm>
            <a:off x="11308360" y="419450"/>
            <a:ext cx="485244" cy="246221"/>
          </a:xfrm>
          <a:prstGeom prst="rect">
            <a:avLst/>
          </a:prstGeom>
          <a:noFill/>
        </p:spPr>
        <p:txBody>
          <a:bodyPr wrap="square" rtlCol="0">
            <a:spAutoFit/>
          </a:bodyPr>
          <a:lstStyle/>
          <a:p>
            <a:r>
              <a:rPr lang="fr-FR" sz="1000" i="1" dirty="0"/>
              <a:t>FP-2</a:t>
            </a:r>
          </a:p>
        </p:txBody>
      </p:sp>
    </p:spTree>
    <p:extLst>
      <p:ext uri="{BB962C8B-B14F-4D97-AF65-F5344CB8AC3E}">
        <p14:creationId xmlns:p14="http://schemas.microsoft.com/office/powerpoint/2010/main" val="345062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2B5EDF2-2C02-426B-AF5F-4B8A6CECC470}"/>
              </a:ext>
            </a:extLst>
          </p:cNvPr>
          <p:cNvSpPr>
            <a:spLocks noGrp="1"/>
          </p:cNvSpPr>
          <p:nvPr>
            <p:ph type="ctrTitle"/>
          </p:nvPr>
        </p:nvSpPr>
        <p:spPr>
          <a:xfrm>
            <a:off x="2786332" y="480472"/>
            <a:ext cx="6619336" cy="318248"/>
          </a:xfrm>
        </p:spPr>
        <p:txBody>
          <a:bodyPr>
            <a:normAutofit fontScale="90000"/>
          </a:bodyPr>
          <a:lstStyle/>
          <a:p>
            <a:r>
              <a:rPr lang="fr-FR" sz="2000" b="1" dirty="0">
                <a:solidFill>
                  <a:srgbClr val="339966"/>
                </a:solidFill>
                <a:latin typeface="Calibri" panose="020F0502020204030204" pitchFamily="34" charset="0"/>
              </a:rPr>
              <a:t>KARBIKES</a:t>
            </a:r>
          </a:p>
        </p:txBody>
      </p:sp>
      <p:sp>
        <p:nvSpPr>
          <p:cNvPr id="6" name="Sous-titre 5">
            <a:extLst>
              <a:ext uri="{FF2B5EF4-FFF2-40B4-BE49-F238E27FC236}">
                <a16:creationId xmlns:a16="http://schemas.microsoft.com/office/drawing/2014/main" id="{DE5B8D6F-48EA-4FDA-BF81-35876DECC191}"/>
              </a:ext>
            </a:extLst>
          </p:cNvPr>
          <p:cNvSpPr>
            <a:spLocks noGrp="1"/>
          </p:cNvSpPr>
          <p:nvPr>
            <p:ph type="subTitle" idx="1"/>
          </p:nvPr>
        </p:nvSpPr>
        <p:spPr>
          <a:xfrm>
            <a:off x="696000" y="1155938"/>
            <a:ext cx="10800000" cy="5511352"/>
          </a:xfrm>
        </p:spPr>
        <p:txBody>
          <a:bodyPr>
            <a:noAutofit/>
          </a:bodyPr>
          <a:lstStyle/>
          <a:p>
            <a:pPr algn="just">
              <a:lnSpc>
                <a:spcPct val="100000"/>
              </a:lnSpc>
              <a:spcBef>
                <a:spcPts val="0"/>
              </a:spcBef>
            </a:pPr>
            <a:r>
              <a:rPr lang="fr-FR" sz="1500" dirty="0">
                <a:effectLst/>
                <a:latin typeface="Calibri" panose="020F0502020204030204" pitchFamily="34" charset="0"/>
                <a:ea typeface="Calibri" panose="020F0502020204030204" pitchFamily="34" charset="0"/>
                <a:cs typeface="Arial" panose="020B0604020202020204" pitchFamily="34" charset="0"/>
              </a:rPr>
              <a:t>Le vélo </a:t>
            </a:r>
            <a:r>
              <a:rPr lang="fr-FR" sz="1500" dirty="0" err="1">
                <a:effectLst/>
                <a:latin typeface="Calibri" panose="020F0502020204030204" pitchFamily="34" charset="0"/>
                <a:ea typeface="Calibri" panose="020F0502020204030204" pitchFamily="34" charset="0"/>
                <a:cs typeface="Arial" panose="020B0604020202020204" pitchFamily="34" charset="0"/>
              </a:rPr>
              <a:t>Karbikes</a:t>
            </a:r>
            <a:r>
              <a:rPr lang="fr-FR" sz="1500" dirty="0">
                <a:effectLst/>
                <a:latin typeface="Calibri" panose="020F0502020204030204" pitchFamily="34" charset="0"/>
                <a:ea typeface="Calibri" panose="020F0502020204030204" pitchFamily="34" charset="0"/>
                <a:cs typeface="Arial" panose="020B0604020202020204" pitchFamily="34" charset="0"/>
              </a:rPr>
              <a:t> entre dans la catégorie des VELI ou « véhicules intermédiaires » comme le quadricycle </a:t>
            </a:r>
            <a:r>
              <a:rPr lang="fr-FR" sz="1500" dirty="0" err="1">
                <a:effectLst/>
                <a:latin typeface="Calibri" panose="020F0502020204030204" pitchFamily="34" charset="0"/>
                <a:ea typeface="Calibri" panose="020F0502020204030204" pitchFamily="34" charset="0"/>
                <a:cs typeface="Arial" panose="020B0604020202020204" pitchFamily="34" charset="0"/>
              </a:rPr>
              <a:t>Ulive</a:t>
            </a:r>
            <a:r>
              <a:rPr lang="fr-FR" sz="1500" dirty="0">
                <a:effectLst/>
                <a:latin typeface="Calibri" panose="020F0502020204030204" pitchFamily="34" charset="0"/>
                <a:ea typeface="Calibri" panose="020F0502020204030204" pitchFamily="34" charset="0"/>
                <a:cs typeface="Arial" panose="020B0604020202020204" pitchFamily="34" charset="0"/>
              </a:rPr>
              <a:t> d’Avatar Mobilité. Ces véhicules entre voiture et vélo ont vocation à révolutionner notre mobilité du quotidien.</a:t>
            </a:r>
          </a:p>
          <a:p>
            <a:pPr algn="just">
              <a:lnSpc>
                <a:spcPct val="100000"/>
              </a:lnSpc>
              <a:spcBef>
                <a:spcPts val="0"/>
              </a:spcBef>
            </a:pPr>
            <a:endParaRPr lang="fr-FR"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pPr>
            <a:r>
              <a:rPr lang="fr-FR" sz="1500" dirty="0">
                <a:effectLst/>
                <a:latin typeface="Calibri" panose="020F0502020204030204" pitchFamily="34" charset="0"/>
                <a:ea typeface="Calibri" panose="020F0502020204030204" pitchFamily="34" charset="0"/>
                <a:cs typeface="Arial" panose="020B0604020202020204" pitchFamily="34" charset="0"/>
              </a:rPr>
              <a:t>Qu’est-ce que le vélo </a:t>
            </a:r>
            <a:r>
              <a:rPr lang="fr-FR" sz="1500" dirty="0" err="1">
                <a:effectLst/>
                <a:latin typeface="Calibri" panose="020F0502020204030204" pitchFamily="34" charset="0"/>
                <a:ea typeface="Calibri" panose="020F0502020204030204" pitchFamily="34" charset="0"/>
                <a:cs typeface="Arial" panose="020B0604020202020204" pitchFamily="34" charset="0"/>
              </a:rPr>
              <a:t>Karbikes</a:t>
            </a:r>
            <a:r>
              <a:rPr lang="fr-FR" sz="1500" dirty="0">
                <a:effectLst/>
                <a:latin typeface="Calibri" panose="020F0502020204030204" pitchFamily="34" charset="0"/>
                <a:ea typeface="Calibri" panose="020F0502020204030204" pitchFamily="34" charset="0"/>
                <a:cs typeface="Arial" panose="020B0604020202020204" pitchFamily="34" charset="0"/>
              </a:rPr>
              <a:t> ? Un vélo électrique à quatre roues, apte à rouler sur pistes cyclables et doté d’une carrosserie, apportant une réponse aux intempéries et aux enjeux de sécurité sur les 60% des trajets quotidiens des Français de moins de 10 km.</a:t>
            </a:r>
          </a:p>
          <a:p>
            <a:pPr marL="342900" lvl="0" indent="-342900" algn="just">
              <a:lnSpc>
                <a:spcPct val="100000"/>
              </a:lnSpc>
              <a:spcBef>
                <a:spcPts val="0"/>
              </a:spcBef>
              <a:buFont typeface="Calibri" panose="020F0502020204030204" pitchFamily="34" charset="0"/>
              <a:buChar char="-"/>
            </a:pPr>
            <a:r>
              <a:rPr lang="fr-FR" sz="1500" dirty="0">
                <a:effectLst/>
                <a:latin typeface="Calibri" panose="020F0502020204030204" pitchFamily="34" charset="0"/>
                <a:ea typeface="Calibri" panose="020F0502020204030204" pitchFamily="34" charset="0"/>
                <a:cs typeface="Arial" panose="020B0604020202020204" pitchFamily="34" charset="0"/>
              </a:rPr>
              <a:t>La carrosserie est partiellement décapotable pour les jours ensoleillés : le toit, les vitres et la porte du coffre sont rétractables</a:t>
            </a:r>
          </a:p>
          <a:p>
            <a:pPr marL="342900" lvl="0" indent="-342900" algn="just">
              <a:lnSpc>
                <a:spcPct val="100000"/>
              </a:lnSpc>
              <a:spcBef>
                <a:spcPts val="0"/>
              </a:spcBef>
              <a:buFont typeface="Calibri" panose="020F0502020204030204" pitchFamily="34" charset="0"/>
              <a:buChar char="-"/>
            </a:pPr>
            <a:r>
              <a:rPr lang="fr-FR" sz="1500" dirty="0">
                <a:effectLst/>
                <a:latin typeface="Calibri" panose="020F0502020204030204" pitchFamily="34" charset="0"/>
                <a:ea typeface="Calibri" panose="020F0502020204030204" pitchFamily="34" charset="0"/>
                <a:cs typeface="Arial" panose="020B0604020202020204" pitchFamily="34" charset="0"/>
              </a:rPr>
              <a:t>75% des accidents à vélo sont dus à une perte d’équilibre du cycliste, </a:t>
            </a:r>
            <a:r>
              <a:rPr lang="fr-FR" sz="1500" dirty="0" err="1">
                <a:effectLst/>
                <a:latin typeface="Calibri" panose="020F0502020204030204" pitchFamily="34" charset="0"/>
                <a:ea typeface="Calibri" panose="020F0502020204030204" pitchFamily="34" charset="0"/>
                <a:cs typeface="Arial" panose="020B0604020202020204" pitchFamily="34" charset="0"/>
              </a:rPr>
              <a:t>Karbikes</a:t>
            </a:r>
            <a:r>
              <a:rPr lang="fr-FR" sz="1500" dirty="0">
                <a:effectLst/>
                <a:latin typeface="Calibri" panose="020F0502020204030204" pitchFamily="34" charset="0"/>
                <a:ea typeface="Calibri" panose="020F0502020204030204" pitchFamily="34" charset="0"/>
                <a:cs typeface="Arial" panose="020B0604020202020204" pitchFamily="34" charset="0"/>
              </a:rPr>
              <a:t> avec ses 4 roues garantit la stabilité. Par ailleurs, il offre la visibilité d’une voiture citadine et des accessoires de sécurité : portes verrouillables, alarme, klaxon, feu stop, clignotants …</a:t>
            </a:r>
          </a:p>
          <a:p>
            <a:pPr algn="just">
              <a:lnSpc>
                <a:spcPct val="100000"/>
              </a:lnSpc>
              <a:spcBef>
                <a:spcPts val="0"/>
              </a:spcBef>
            </a:pPr>
            <a:endParaRPr lang="fr-FR"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pPr>
            <a:r>
              <a:rPr lang="fr-FR" sz="1500" dirty="0" err="1">
                <a:effectLst/>
                <a:latin typeface="Calibri" panose="020F0502020204030204" pitchFamily="34" charset="0"/>
                <a:ea typeface="Calibri" panose="020F0502020204030204" pitchFamily="34" charset="0"/>
                <a:cs typeface="Arial" panose="020B0604020202020204" pitchFamily="34" charset="0"/>
              </a:rPr>
              <a:t>Karbyke</a:t>
            </a:r>
            <a:r>
              <a:rPr lang="fr-FR" sz="1500" dirty="0">
                <a:effectLst/>
                <a:latin typeface="Calibri" panose="020F0502020204030204" pitchFamily="34" charset="0"/>
                <a:ea typeface="Calibri" panose="020F0502020204030204" pitchFamily="34" charset="0"/>
                <a:cs typeface="Arial" panose="020B0604020202020204" pitchFamily="34" charset="0"/>
              </a:rPr>
              <a:t> </a:t>
            </a:r>
            <a:r>
              <a:rPr lang="fr-FR" sz="1500" dirty="0" err="1">
                <a:effectLst/>
                <a:latin typeface="Calibri" panose="020F0502020204030204" pitchFamily="34" charset="0"/>
                <a:ea typeface="Calibri" panose="020F0502020204030204" pitchFamily="34" charset="0"/>
                <a:cs typeface="Arial" panose="020B0604020202020204" pitchFamily="34" charset="0"/>
              </a:rPr>
              <a:t>Klassik</a:t>
            </a:r>
            <a:r>
              <a:rPr lang="fr-FR" sz="1500" dirty="0">
                <a:effectLst/>
                <a:latin typeface="Calibri" panose="020F0502020204030204" pitchFamily="34" charset="0"/>
                <a:ea typeface="Calibri" panose="020F0502020204030204" pitchFamily="34" charset="0"/>
                <a:cs typeface="Arial" panose="020B0604020202020204" pitchFamily="34" charset="0"/>
              </a:rPr>
              <a:t> : en plus du conducteur, la banquette arrière permet de transporter un adulte ou deux enfants ; le coffre est modulable. </a:t>
            </a:r>
          </a:p>
          <a:p>
            <a:pPr algn="just">
              <a:lnSpc>
                <a:spcPct val="100000"/>
              </a:lnSpc>
              <a:spcBef>
                <a:spcPts val="0"/>
              </a:spcBef>
            </a:pPr>
            <a:r>
              <a:rPr lang="fr-FR" sz="1500" dirty="0" err="1">
                <a:effectLst/>
                <a:latin typeface="Calibri" panose="020F0502020204030204" pitchFamily="34" charset="0"/>
                <a:ea typeface="Calibri" panose="020F0502020204030204" pitchFamily="34" charset="0"/>
                <a:cs typeface="Arial" panose="020B0604020202020204" pitchFamily="34" charset="0"/>
              </a:rPr>
              <a:t>Karbyke</a:t>
            </a:r>
            <a:r>
              <a:rPr lang="fr-FR" sz="1500" dirty="0">
                <a:effectLst/>
                <a:latin typeface="Calibri" panose="020F0502020204030204" pitchFamily="34" charset="0"/>
                <a:ea typeface="Calibri" panose="020F0502020204030204" pitchFamily="34" charset="0"/>
                <a:cs typeface="Arial" panose="020B0604020202020204" pitchFamily="34" charset="0"/>
              </a:rPr>
              <a:t> Koli et </a:t>
            </a:r>
            <a:r>
              <a:rPr lang="fr-FR" sz="1500" dirty="0" err="1">
                <a:effectLst/>
                <a:latin typeface="Calibri" panose="020F0502020204030204" pitchFamily="34" charset="0"/>
                <a:ea typeface="Calibri" panose="020F0502020204030204" pitchFamily="34" charset="0"/>
                <a:cs typeface="Arial" panose="020B0604020202020204" pitchFamily="34" charset="0"/>
              </a:rPr>
              <a:t>Krono</a:t>
            </a:r>
            <a:r>
              <a:rPr lang="fr-FR" sz="1500" dirty="0">
                <a:effectLst/>
                <a:latin typeface="Calibri" panose="020F0502020204030204" pitchFamily="34" charset="0"/>
                <a:ea typeface="Calibri" panose="020F0502020204030204" pitchFamily="34" charset="0"/>
                <a:cs typeface="Arial" panose="020B0604020202020204" pitchFamily="34" charset="0"/>
              </a:rPr>
              <a:t> sont équipés d’une plateforme adaptable : 500 L ou 1m3 d’espace de stockage et jusqu’à 150kg de marchandises. </a:t>
            </a:r>
          </a:p>
          <a:p>
            <a:pPr algn="just">
              <a:lnSpc>
                <a:spcPct val="100000"/>
              </a:lnSpc>
              <a:spcBef>
                <a:spcPts val="0"/>
              </a:spcBef>
            </a:pPr>
            <a:r>
              <a:rPr lang="fr-FR" sz="1500" dirty="0">
                <a:effectLst/>
                <a:latin typeface="Calibri" panose="020F0502020204030204" pitchFamily="34" charset="0"/>
                <a:ea typeface="Calibri" panose="020F0502020204030204" pitchFamily="34" charset="0"/>
                <a:cs typeface="Arial" panose="020B0604020202020204" pitchFamily="34" charset="0"/>
              </a:rPr>
              <a:t>Les 3 modèles sont vendus 10990€ HT, hors livraison.</a:t>
            </a:r>
          </a:p>
          <a:p>
            <a:pPr algn="just">
              <a:lnSpc>
                <a:spcPct val="100000"/>
              </a:lnSpc>
              <a:spcBef>
                <a:spcPts val="0"/>
              </a:spcBef>
            </a:pPr>
            <a:endParaRPr lang="fr-FR"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pPr>
            <a:r>
              <a:rPr lang="fr-FR" sz="1500" dirty="0">
                <a:effectLst/>
                <a:latin typeface="Calibri" panose="020F0502020204030204" pitchFamily="34" charset="0"/>
                <a:ea typeface="Calibri" panose="020F0502020204030204" pitchFamily="34" charset="0"/>
                <a:cs typeface="Arial" panose="020B0604020202020204" pitchFamily="34" charset="0"/>
              </a:rPr>
              <a:t>Le projet peut s’implanter dans des territoires de différentes tailles ayant des besoins en mobilité douce pour des trajets courts et locaux, en particulier en zones à forte densité urbaine ou rurale. </a:t>
            </a:r>
          </a:p>
          <a:p>
            <a:pPr algn="just">
              <a:lnSpc>
                <a:spcPct val="100000"/>
              </a:lnSpc>
              <a:spcBef>
                <a:spcPts val="0"/>
              </a:spcBef>
            </a:pPr>
            <a:r>
              <a:rPr lang="fr-FR" sz="1500" dirty="0">
                <a:latin typeface="Calibri" panose="020F0502020204030204" pitchFamily="34" charset="0"/>
                <a:ea typeface="Calibri" panose="020F0502020204030204" pitchFamily="34" charset="0"/>
                <a:cs typeface="Arial" panose="020B0604020202020204" pitchFamily="34" charset="0"/>
              </a:rPr>
              <a:t>C</a:t>
            </a:r>
            <a:r>
              <a:rPr lang="fr-FR" sz="1500" dirty="0">
                <a:effectLst/>
                <a:latin typeface="Calibri" panose="020F0502020204030204" pitchFamily="34" charset="0"/>
                <a:ea typeface="Calibri" panose="020F0502020204030204" pitchFamily="34" charset="0"/>
                <a:cs typeface="Arial" panose="020B0604020202020204" pitchFamily="34" charset="0"/>
              </a:rPr>
              <a:t>ôté émissions de carbone et selon AVELI, l’association créée par les porteurs de projet de véhicules intermédiaires, le </a:t>
            </a:r>
            <a:r>
              <a:rPr lang="fr-FR" sz="1500" dirty="0" err="1">
                <a:effectLst/>
                <a:latin typeface="Calibri" panose="020F0502020204030204" pitchFamily="34" charset="0"/>
                <a:ea typeface="Calibri" panose="020F0502020204030204" pitchFamily="34" charset="0"/>
                <a:cs typeface="Arial" panose="020B0604020202020204" pitchFamily="34" charset="0"/>
              </a:rPr>
              <a:t>VELi</a:t>
            </a:r>
            <a:r>
              <a:rPr lang="fr-FR" sz="1500" dirty="0">
                <a:effectLst/>
                <a:latin typeface="Calibri" panose="020F0502020204030204" pitchFamily="34" charset="0"/>
                <a:ea typeface="Calibri" panose="020F0502020204030204" pitchFamily="34" charset="0"/>
                <a:cs typeface="Arial" panose="020B0604020202020204" pitchFamily="34" charset="0"/>
              </a:rPr>
              <a:t> dans ses différentes formes (du vélo « plus » à la voiture « moins ») pourrait remplacer 22 millions de véhicules sur le parc actuel de 39 millions de voitures, ce qui amènerait à émettre 2 fois moins de CO2 qu'aujourd'hui pour le même service (à kilométrage constant, sur le cycle de vie du parc).</a:t>
            </a:r>
          </a:p>
          <a:p>
            <a:pPr algn="just">
              <a:lnSpc>
                <a:spcPct val="100000"/>
              </a:lnSpc>
              <a:spcBef>
                <a:spcPts val="0"/>
              </a:spcBef>
            </a:pPr>
            <a:endParaRPr lang="fr-FR"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pPr>
            <a:r>
              <a:rPr lang="fr-FR" sz="1500" b="1" dirty="0">
                <a:effectLst/>
                <a:latin typeface="Calibri" panose="020F0502020204030204" pitchFamily="34" charset="0"/>
                <a:ea typeface="Calibri" panose="020F0502020204030204" pitchFamily="34" charset="0"/>
                <a:cs typeface="Arial" panose="020B0604020202020204" pitchFamily="34" charset="0"/>
              </a:rPr>
              <a:t>Sites</a:t>
            </a:r>
            <a:r>
              <a:rPr lang="fr-FR" sz="1500" dirty="0">
                <a:effectLst/>
                <a:latin typeface="Calibri" panose="020F0502020204030204" pitchFamily="34" charset="0"/>
                <a:ea typeface="Calibri" panose="020F0502020204030204" pitchFamily="34" charset="0"/>
                <a:cs typeface="Arial" panose="020B0604020202020204" pitchFamily="34" charset="0"/>
              </a:rPr>
              <a:t> : Association AVELI : </a:t>
            </a:r>
            <a:r>
              <a:rPr lang="fr-FR"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www.aveli.org/</a:t>
            </a:r>
            <a:r>
              <a:rPr lang="fr-FR" sz="1500" dirty="0">
                <a:effectLst/>
                <a:latin typeface="Calibri" panose="020F0502020204030204" pitchFamily="34" charset="0"/>
                <a:ea typeface="Calibri" panose="020F0502020204030204" pitchFamily="34" charset="0"/>
                <a:cs typeface="Arial" panose="020B0604020202020204" pitchFamily="34" charset="0"/>
              </a:rPr>
              <a:t> ; </a:t>
            </a:r>
            <a:r>
              <a:rPr lang="fr-FR" sz="1500" dirty="0" err="1">
                <a:effectLst/>
                <a:latin typeface="Calibri" panose="020F0502020204030204" pitchFamily="34" charset="0"/>
                <a:ea typeface="Calibri" panose="020F0502020204030204" pitchFamily="34" charset="0"/>
                <a:cs typeface="Arial" panose="020B0604020202020204" pitchFamily="34" charset="0"/>
              </a:rPr>
              <a:t>Karbikes</a:t>
            </a:r>
            <a:r>
              <a:rPr lang="fr-FR" sz="1500" dirty="0">
                <a:effectLst/>
                <a:latin typeface="Calibri" panose="020F0502020204030204" pitchFamily="34" charset="0"/>
                <a:ea typeface="Calibri" panose="020F0502020204030204" pitchFamily="34" charset="0"/>
                <a:cs typeface="Arial" panose="020B0604020202020204" pitchFamily="34" charset="0"/>
              </a:rPr>
              <a:t> : </a:t>
            </a:r>
            <a:r>
              <a:rPr lang="fr-FR"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www.karbikes.com</a:t>
            </a:r>
            <a:endParaRPr lang="fr-FR" sz="15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pPr>
            <a:r>
              <a:rPr lang="fr-FR" sz="1500" b="1" dirty="0">
                <a:effectLst/>
                <a:latin typeface="Calibri" panose="020F0502020204030204" pitchFamily="34" charset="0"/>
                <a:ea typeface="Calibri" panose="020F0502020204030204" pitchFamily="34" charset="0"/>
                <a:cs typeface="Arial" panose="020B0604020202020204" pitchFamily="34" charset="0"/>
              </a:rPr>
              <a:t>Contact </a:t>
            </a:r>
            <a:r>
              <a:rPr lang="fr-FR" sz="1500" dirty="0">
                <a:effectLst/>
                <a:latin typeface="Calibri" panose="020F0502020204030204" pitchFamily="34" charset="0"/>
                <a:ea typeface="Calibri" panose="020F0502020204030204" pitchFamily="34" charset="0"/>
                <a:cs typeface="Arial" panose="020B0604020202020204" pitchFamily="34" charset="0"/>
              </a:rPr>
              <a:t>: </a:t>
            </a:r>
            <a:r>
              <a:rPr lang="fr-FR" sz="15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julien@karbikes.com</a:t>
            </a:r>
            <a:r>
              <a:rPr lang="fr-FR" sz="15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00000"/>
              </a:lnSpc>
              <a:spcBef>
                <a:spcPts val="0"/>
              </a:spcBef>
              <a:spcAft>
                <a:spcPts val="80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a:extLst>
              <a:ext uri="{FF2B5EF4-FFF2-40B4-BE49-F238E27FC236}">
                <a16:creationId xmlns:a16="http://schemas.microsoft.com/office/drawing/2014/main" id="{3867CB81-883C-4AF6-8C30-5ED31C9C971C}"/>
              </a:ext>
            </a:extLst>
          </p:cNvPr>
          <p:cNvPicPr>
            <a:picLocks noChangeAspect="1"/>
          </p:cNvPicPr>
          <p:nvPr/>
        </p:nvPicPr>
        <p:blipFill>
          <a:blip r:embed="rId6"/>
          <a:stretch>
            <a:fillRect/>
          </a:stretch>
        </p:blipFill>
        <p:spPr>
          <a:xfrm>
            <a:off x="398396" y="123254"/>
            <a:ext cx="1125604" cy="1032684"/>
          </a:xfrm>
          <a:prstGeom prst="rect">
            <a:avLst/>
          </a:prstGeom>
        </p:spPr>
      </p:pic>
      <p:sp>
        <p:nvSpPr>
          <p:cNvPr id="7" name="ZoneTexte 6">
            <a:extLst>
              <a:ext uri="{FF2B5EF4-FFF2-40B4-BE49-F238E27FC236}">
                <a16:creationId xmlns:a16="http://schemas.microsoft.com/office/drawing/2014/main" id="{CE742D5A-F5AB-41E2-9973-F42E933030C9}"/>
              </a:ext>
            </a:extLst>
          </p:cNvPr>
          <p:cNvSpPr txBox="1"/>
          <p:nvPr/>
        </p:nvSpPr>
        <p:spPr>
          <a:xfrm>
            <a:off x="11308360" y="419450"/>
            <a:ext cx="485244" cy="246221"/>
          </a:xfrm>
          <a:prstGeom prst="rect">
            <a:avLst/>
          </a:prstGeom>
          <a:noFill/>
        </p:spPr>
        <p:txBody>
          <a:bodyPr wrap="square" rtlCol="0">
            <a:spAutoFit/>
          </a:bodyPr>
          <a:lstStyle/>
          <a:p>
            <a:r>
              <a:rPr lang="fr-FR" sz="1000" i="1" dirty="0"/>
              <a:t>FP-52</a:t>
            </a:r>
          </a:p>
        </p:txBody>
      </p:sp>
    </p:spTree>
    <p:extLst>
      <p:ext uri="{BB962C8B-B14F-4D97-AF65-F5344CB8AC3E}">
        <p14:creationId xmlns:p14="http://schemas.microsoft.com/office/powerpoint/2010/main" val="118385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2B5EDF2-2C02-426B-AF5F-4B8A6CECC470}"/>
              </a:ext>
            </a:extLst>
          </p:cNvPr>
          <p:cNvSpPr>
            <a:spLocks noGrp="1"/>
          </p:cNvSpPr>
          <p:nvPr>
            <p:ph type="ctrTitle"/>
          </p:nvPr>
        </p:nvSpPr>
        <p:spPr>
          <a:xfrm>
            <a:off x="2786332" y="480472"/>
            <a:ext cx="6619336" cy="318248"/>
          </a:xfrm>
        </p:spPr>
        <p:txBody>
          <a:bodyPr>
            <a:normAutofit fontScale="90000"/>
          </a:bodyPr>
          <a:lstStyle/>
          <a:p>
            <a:r>
              <a:rPr lang="fr-FR" sz="2000" b="1" dirty="0" err="1">
                <a:solidFill>
                  <a:srgbClr val="339966"/>
                </a:solidFill>
                <a:latin typeface="Calibri" panose="020F0502020204030204" pitchFamily="34" charset="0"/>
              </a:rPr>
              <a:t>O’Pack</a:t>
            </a:r>
            <a:endParaRPr lang="fr-FR" sz="2000" b="1" dirty="0">
              <a:solidFill>
                <a:srgbClr val="339966"/>
              </a:solidFill>
              <a:latin typeface="Calibri" panose="020F0502020204030204" pitchFamily="34" charset="0"/>
            </a:endParaRPr>
          </a:p>
        </p:txBody>
      </p:sp>
      <p:sp>
        <p:nvSpPr>
          <p:cNvPr id="6" name="Sous-titre 5">
            <a:extLst>
              <a:ext uri="{FF2B5EF4-FFF2-40B4-BE49-F238E27FC236}">
                <a16:creationId xmlns:a16="http://schemas.microsoft.com/office/drawing/2014/main" id="{DE5B8D6F-48EA-4FDA-BF81-35876DECC191}"/>
              </a:ext>
            </a:extLst>
          </p:cNvPr>
          <p:cNvSpPr>
            <a:spLocks noGrp="1"/>
          </p:cNvSpPr>
          <p:nvPr>
            <p:ph type="subTitle" idx="1"/>
          </p:nvPr>
        </p:nvSpPr>
        <p:spPr>
          <a:xfrm>
            <a:off x="696000" y="1155938"/>
            <a:ext cx="10800000" cy="5511352"/>
          </a:xfrm>
        </p:spPr>
        <p:txBody>
          <a:bodyPr>
            <a:noAutofit/>
          </a:bodyPr>
          <a:lstStyle/>
          <a:p>
            <a:pPr algn="just"/>
            <a:endParaRPr lang="fr-FR" sz="1600" b="0" dirty="0">
              <a:effectLst/>
              <a:ea typeface="Calibri" panose="020F0502020204030204" pitchFamily="34" charset="0"/>
              <a:cs typeface="Arial" panose="020B0604020202020204" pitchFamily="34" charset="0"/>
            </a:endParaRPr>
          </a:p>
          <a:p>
            <a:pPr algn="just"/>
            <a:r>
              <a:rPr lang="fr-FR" sz="1600" b="0" dirty="0" err="1">
                <a:effectLst/>
                <a:ea typeface="Calibri" panose="020F0502020204030204" pitchFamily="34" charset="0"/>
                <a:cs typeface="Arial" panose="020B0604020202020204" pitchFamily="34" charset="0"/>
              </a:rPr>
              <a:t>Opack</a:t>
            </a:r>
            <a:r>
              <a:rPr lang="fr-FR" sz="1600" b="0" dirty="0">
                <a:effectLst/>
                <a:ea typeface="Calibri" panose="020F0502020204030204" pitchFamily="34" charset="0"/>
                <a:cs typeface="Arial" panose="020B0604020202020204" pitchFamily="34" charset="0"/>
              </a:rPr>
              <a:t> est une entreprise française qui conçoit et assemble des </a:t>
            </a:r>
            <a:r>
              <a:rPr lang="fr-FR" sz="1600" b="1" dirty="0">
                <a:effectLst/>
                <a:ea typeface="Calibri" panose="020F0502020204030204" pitchFamily="34" charset="0"/>
                <a:cs typeface="Arial" panose="020B0604020202020204" pitchFamily="34" charset="0"/>
              </a:rPr>
              <a:t>colis réutilisables jusqu’à 100 fois.</a:t>
            </a:r>
            <a:r>
              <a:rPr lang="fr-FR" sz="1600" b="0" dirty="0">
                <a:effectLst/>
                <a:ea typeface="Calibri" panose="020F0502020204030204" pitchFamily="34" charset="0"/>
                <a:cs typeface="Arial" panose="020B0604020202020204" pitchFamily="34" charset="0"/>
              </a:rPr>
              <a:t> </a:t>
            </a:r>
            <a:r>
              <a:rPr lang="fr-FR" sz="1600" dirty="0">
                <a:effectLst/>
                <a:ea typeface="Calibri" panose="020F0502020204030204" pitchFamily="34" charset="0"/>
                <a:cs typeface="Arial" panose="020B0604020202020204" pitchFamily="34" charset="0"/>
              </a:rPr>
              <a:t>Chaque colis est composé d’un sac souple et d’un calage gonflable breveté, capable de protéger efficacement tous types de produits. Plusieurs tailles sont disponibles, et des versions personnalisées sont actuellement en développement.</a:t>
            </a:r>
          </a:p>
          <a:p>
            <a:pPr algn="just"/>
            <a:r>
              <a:rPr lang="fr-FR" sz="1600" dirty="0">
                <a:effectLst/>
                <a:ea typeface="Calibri" panose="020F0502020204030204" pitchFamily="34" charset="0"/>
                <a:cs typeface="Arial" panose="020B0604020202020204" pitchFamily="34" charset="0"/>
              </a:rPr>
              <a:t>La fabrication est aujourd’hui réalisée en Nouvelle-Aquitaine, en partenariat avec la prison de Bordeaux-Gradignan. Le modèle s’adresse aux entreprises, à la fois pour leurs flux internes (B2B) et pour l’expédition de produits fragiles en e-commerce (B2B2C). Pensé pour être simple sur le plan opérationnel, il est facilement réplicable localement, notamment au sein de structures sociales comme les prisons ou les ESAT.</a:t>
            </a:r>
          </a:p>
          <a:p>
            <a:pPr algn="just"/>
            <a:r>
              <a:rPr lang="fr-FR" sz="1600" dirty="0">
                <a:effectLst/>
                <a:ea typeface="Calibri" panose="020F0502020204030204" pitchFamily="34" charset="0"/>
              </a:rPr>
              <a:t>L’impact généré est triple. Sur un déploiement local de 20 000 colis par an, </a:t>
            </a:r>
            <a:r>
              <a:rPr lang="fr-FR" sz="1600" dirty="0" err="1">
                <a:effectLst/>
                <a:ea typeface="Calibri" panose="020F0502020204030204" pitchFamily="34" charset="0"/>
              </a:rPr>
              <a:t>Opack</a:t>
            </a:r>
            <a:r>
              <a:rPr lang="fr-FR" sz="1600" dirty="0">
                <a:effectLst/>
                <a:ea typeface="Calibri" panose="020F0502020204030204" pitchFamily="34" charset="0"/>
              </a:rPr>
              <a:t> permet d’éviter 500 tonnes de déchets et 900 tonnes de </a:t>
            </a:r>
            <a:r>
              <a:rPr lang="fr-FR" sz="1600" dirty="0" err="1">
                <a:effectLst/>
                <a:ea typeface="Calibri" panose="020F0502020204030204" pitchFamily="34" charset="0"/>
              </a:rPr>
              <a:t>CO</a:t>
            </a:r>
            <a:r>
              <a:rPr lang="fr-FR" sz="1600" dirty="0" err="1">
                <a:effectLst/>
                <a:ea typeface="Calibri" panose="020F0502020204030204" pitchFamily="34" charset="0"/>
                <a:cs typeface="Cambria Math" panose="02040503050406030204" pitchFamily="18" charset="0"/>
              </a:rPr>
              <a:t>₂</a:t>
            </a:r>
            <a:r>
              <a:rPr lang="fr-FR" sz="1600" dirty="0" err="1">
                <a:effectLst/>
                <a:ea typeface="Calibri" panose="020F0502020204030204" pitchFamily="34" charset="0"/>
              </a:rPr>
              <a:t>e</a:t>
            </a:r>
            <a:r>
              <a:rPr lang="fr-FR" sz="1600" dirty="0">
                <a:effectLst/>
                <a:ea typeface="Calibri" panose="020F0502020204030204" pitchFamily="34" charset="0"/>
              </a:rPr>
              <a:t>, soit 90 % d’émissions en moins par rapport à des colis jetables. Le dispositif contribue aussi à la création de 3 à 5 emplois inclusifs. Pour les utilisateurs, il offre une réduction de 24 % des coûts logistiques à usage équivalent.</a:t>
            </a:r>
            <a:endParaRPr lang="fr-FR" sz="1600" dirty="0">
              <a:effectLst/>
              <a:ea typeface="Times New Roman" panose="02020603050405020304" pitchFamily="18" charset="0"/>
            </a:endParaRPr>
          </a:p>
          <a:p>
            <a:pPr algn="just"/>
            <a:r>
              <a:rPr lang="fr-FR" sz="1600" dirty="0">
                <a:effectLst/>
                <a:ea typeface="Times New Roman" panose="02020603050405020304" pitchFamily="18" charset="0"/>
                <a:cs typeface="Arial" panose="020B0604020202020204" pitchFamily="34" charset="0"/>
              </a:rPr>
              <a:t>L’entreprise ambitionne désormais de déployer son modèle à grande échelle. Pour y parvenir, elle cherche à collaborer avec des acteurs logistiques locaux afin de tester différents formats, fiabiliser les outils de suivi et consolider ses opérations. Dans cette dynamique, elle vise un développement sur le territoire de Cergy, appuyée par son incubation au sein d’ESSEC Ventures.</a:t>
            </a:r>
            <a:endParaRPr lang="fr-FR" sz="1600" dirty="0">
              <a:effectLst/>
              <a:ea typeface="Calibri" panose="020F0502020204030204" pitchFamily="34" charset="0"/>
              <a:cs typeface="Arial" panose="020B0604020202020204" pitchFamily="34" charset="0"/>
            </a:endParaRPr>
          </a:p>
          <a:p>
            <a:pPr algn="just"/>
            <a:r>
              <a:rPr lang="fr-FR" sz="1600" dirty="0">
                <a:effectLst/>
                <a:ea typeface="Calibri" panose="020F0502020204030204" pitchFamily="34" charset="0"/>
                <a:cs typeface="Arial" panose="020B0604020202020204" pitchFamily="34" charset="0"/>
              </a:rPr>
              <a:t> </a:t>
            </a:r>
          </a:p>
          <a:p>
            <a:pPr algn="just"/>
            <a:r>
              <a:rPr lang="fr-FR" sz="1600" b="1" dirty="0">
                <a:effectLst/>
                <a:ea typeface="Calibri" panose="020F0502020204030204" pitchFamily="34" charset="0"/>
                <a:cs typeface="Arial" panose="020B0604020202020204" pitchFamily="34" charset="0"/>
              </a:rPr>
              <a:t> Site </a:t>
            </a:r>
            <a:r>
              <a:rPr lang="fr-FR" sz="1600" dirty="0">
                <a:effectLst/>
                <a:ea typeface="Calibri" panose="020F0502020204030204" pitchFamily="34" charset="0"/>
                <a:cs typeface="Arial" panose="020B0604020202020204" pitchFamily="34" charset="0"/>
              </a:rPr>
              <a:t>: </a:t>
            </a:r>
            <a:r>
              <a:rPr lang="fr-FR" sz="1600" dirty="0">
                <a:effectLst/>
                <a:ea typeface="Calibri" panose="020F0502020204030204" pitchFamily="34" charset="0"/>
                <a:cs typeface="Arial" panose="020B0604020202020204" pitchFamily="34" charset="0"/>
                <a:hlinkClick r:id="rId3"/>
              </a:rPr>
              <a:t>www.opack.fr</a:t>
            </a:r>
            <a:r>
              <a:rPr lang="fr-FR" sz="1600" dirty="0">
                <a:effectLst/>
                <a:ea typeface="Calibri" panose="020F0502020204030204" pitchFamily="34" charset="0"/>
                <a:cs typeface="Arial" panose="020B0604020202020204" pitchFamily="34" charset="0"/>
              </a:rPr>
              <a:t> </a:t>
            </a:r>
          </a:p>
          <a:p>
            <a:pPr algn="just"/>
            <a:r>
              <a:rPr lang="fr-FR" sz="1600" b="1" dirty="0">
                <a:effectLst/>
                <a:ea typeface="Times New Roman" panose="02020603050405020304" pitchFamily="18" charset="0"/>
                <a:cs typeface="Arial" panose="020B0604020202020204" pitchFamily="34" charset="0"/>
              </a:rPr>
              <a:t>Contact</a:t>
            </a:r>
            <a:r>
              <a:rPr lang="fr-FR" sz="1600" dirty="0">
                <a:effectLst/>
                <a:ea typeface="Times New Roman" panose="02020603050405020304" pitchFamily="18" charset="0"/>
                <a:cs typeface="Arial" panose="020B0604020202020204" pitchFamily="34" charset="0"/>
              </a:rPr>
              <a:t> : Chrystelle et William Peltier - </a:t>
            </a:r>
            <a:r>
              <a:rPr lang="fr-FR" sz="1600" u="none" strike="noStrike" dirty="0">
                <a:effectLst/>
                <a:ea typeface="Times New Roman" panose="02020603050405020304" pitchFamily="18" charset="0"/>
                <a:cs typeface="Arial" panose="020B0604020202020204" pitchFamily="34" charset="0"/>
                <a:hlinkClick r:id="rId4"/>
              </a:rPr>
              <a:t>peltier@opack.fr</a:t>
            </a:r>
            <a:r>
              <a:rPr lang="fr-FR" sz="1600" dirty="0">
                <a:effectLst/>
                <a:ea typeface="Times New Roman" panose="02020603050405020304" pitchFamily="18" charset="0"/>
                <a:cs typeface="Arial" panose="020B0604020202020204" pitchFamily="34" charset="0"/>
              </a:rPr>
              <a:t> - 0617360937</a:t>
            </a:r>
            <a:endParaRPr lang="fr-FR" sz="1600" dirty="0">
              <a:effectLst/>
              <a:ea typeface="Calibri" panose="020F0502020204030204" pitchFamily="34" charset="0"/>
              <a:cs typeface="Arial" panose="020B0604020202020204" pitchFamily="34" charset="0"/>
            </a:endParaRPr>
          </a:p>
          <a:p>
            <a:pPr algn="just">
              <a:lnSpc>
                <a:spcPct val="100000"/>
              </a:lnSpc>
              <a:spcBef>
                <a:spcPts val="0"/>
              </a:spcBef>
              <a:spcAft>
                <a:spcPts val="80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a:extLst>
              <a:ext uri="{FF2B5EF4-FFF2-40B4-BE49-F238E27FC236}">
                <a16:creationId xmlns:a16="http://schemas.microsoft.com/office/drawing/2014/main" id="{3867CB81-883C-4AF6-8C30-5ED31C9C971C}"/>
              </a:ext>
            </a:extLst>
          </p:cNvPr>
          <p:cNvPicPr>
            <a:picLocks noChangeAspect="1"/>
          </p:cNvPicPr>
          <p:nvPr/>
        </p:nvPicPr>
        <p:blipFill>
          <a:blip r:embed="rId5"/>
          <a:stretch>
            <a:fillRect/>
          </a:stretch>
        </p:blipFill>
        <p:spPr>
          <a:xfrm>
            <a:off x="398396" y="123254"/>
            <a:ext cx="1125604" cy="1032684"/>
          </a:xfrm>
          <a:prstGeom prst="rect">
            <a:avLst/>
          </a:prstGeom>
        </p:spPr>
      </p:pic>
      <p:sp>
        <p:nvSpPr>
          <p:cNvPr id="7" name="ZoneTexte 6">
            <a:extLst>
              <a:ext uri="{FF2B5EF4-FFF2-40B4-BE49-F238E27FC236}">
                <a16:creationId xmlns:a16="http://schemas.microsoft.com/office/drawing/2014/main" id="{CE742D5A-F5AB-41E2-9973-F42E933030C9}"/>
              </a:ext>
            </a:extLst>
          </p:cNvPr>
          <p:cNvSpPr txBox="1"/>
          <p:nvPr/>
        </p:nvSpPr>
        <p:spPr>
          <a:xfrm>
            <a:off x="11308360" y="419450"/>
            <a:ext cx="485244" cy="246221"/>
          </a:xfrm>
          <a:prstGeom prst="rect">
            <a:avLst/>
          </a:prstGeom>
          <a:noFill/>
        </p:spPr>
        <p:txBody>
          <a:bodyPr wrap="square" rtlCol="0">
            <a:spAutoFit/>
          </a:bodyPr>
          <a:lstStyle/>
          <a:p>
            <a:r>
              <a:rPr lang="fr-FR" sz="1000" i="1" dirty="0"/>
              <a:t>FP-56</a:t>
            </a:r>
          </a:p>
        </p:txBody>
      </p:sp>
    </p:spTree>
    <p:extLst>
      <p:ext uri="{BB962C8B-B14F-4D97-AF65-F5344CB8AC3E}">
        <p14:creationId xmlns:p14="http://schemas.microsoft.com/office/powerpoint/2010/main" val="378095446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55F51"/>
      </a:dk2>
      <a:lt2>
        <a:srgbClr val="E2DFCC"/>
      </a:lt2>
      <a:accent1>
        <a:srgbClr val="99CB38"/>
      </a:accent1>
      <a:accent2>
        <a:srgbClr val="3CA05D"/>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6328</TotalTime>
  <Words>1690</Words>
  <Application>Microsoft Macintosh PowerPoint</Application>
  <PresentationFormat>Grand écran</PresentationFormat>
  <Paragraphs>92</Paragraphs>
  <Slides>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Avenir Book</vt:lpstr>
      <vt:lpstr>Avenir Next Condensed Demi Bold</vt:lpstr>
      <vt:lpstr>Calibri</vt:lpstr>
      <vt:lpstr>Calibri Light</vt:lpstr>
      <vt:lpstr>Thème Office</vt:lpstr>
      <vt:lpstr>Présentation PowerPoint</vt:lpstr>
      <vt:lpstr>Présentation PowerPoint</vt:lpstr>
      <vt:lpstr>Nourriture/ agriculture</vt:lpstr>
      <vt:lpstr>OWL-Regeneco</vt:lpstr>
      <vt:lpstr>Déplacements</vt:lpstr>
      <vt:lpstr>AVATAR-ULIVE</vt:lpstr>
      <vt:lpstr>KARBIKES</vt:lpstr>
      <vt:lpstr>O’Pack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 urbaine de Saint-Denis Â  Le Parti PoÃ©tique et les Fermes de Gally ont Ã©tÃ© laurÃ©ats en 2016 dâ€™un appel Ã  candidature de la Ville de Saint-Denis pour crÃ©er la Ferme Urbaine de la ville. SituÃ©e Ã  proximitÃ© immÃ©diate des villes de Stains et Villetaneuse, dans un territoire urbain et populaire, elle permet de redynamiser la Plaine des Vertus, derniÃ¨re ferme maraÃ®chÃ¨re du 19e siÃ¨cle encore en activitÃ© aux portes de Paris. Au sein de la ferme urbaine, un Centre de production dâ€™art et de nourriture nommÃ© Zone Sensible a Ã©tÃ© rÃ©alisÃ©. Câ€™est sur 1ha, qu'un laboratoire de crÃ©ation Ã  ciel ouvert est proposÃ©. Il associe : la production de plus de 200 espÃ¨ces vÃ©gÃ©tales cultivÃ©es en permaculture une programmation d'offres artistiques et culturelles (exposition, concerts, cinÃ©ma en plein air, thÃ©Ã¢tre, banquets), pÃ©dagogiques (ateliers pour les Ã©tablissements scolaires et socioculturels du territoire) et participatives (initiations, sensibilisations) PortÃ© grÃ¢ce Ã  des financements mixtes (autofinancement liÃ© Ã  la vente de produits, la billetterie, etc., subventions publiques et financements privÃ©s, son coÃ»t sâ€™est Ã©levÃ© Ã Â ?).  Lâ€™impact environnemental du projetÂ est pluriel. Les activitÃ©s maraÃ®chÃ¨res de la structure reprÃ©sentent un rapport de rÃ©duction dâ€™Ã©mission de 1 Ã  13 pour 1ha de production de pomme de terre. Pour la partie poules pondeuses, le rapport est de 1 Ã  4. Au niveau des activitÃ©s culturelles, le rapport pour le fonctionnement du thÃ©Ã¢tre est de 1 Ã  199, et par rapport Ã  un immeuble de bureau, de 1 Ã  194. Outre lâ€™efficacitÃ© carbone, le projet permet de dÃ©velopper une production locale, de travailler sur la sensibilisation et lâ€™Ã©ducation populaire en touchant 5000 Ã  6000 personnes par an et de crÃ©er du lien social autour dâ€™enjeux culinaires, culturels, et de biodiversitÃ©.   La reproductibilitÃ© est en cours de travail avec HLAB, Hectare Laboratoire en partenariat avec lâ€™institut Michel Serre et avec le soutien de la Fondation de France.  Contact du porteur de projet</dc:title>
  <dc:creator>APOSTOLY Stephanie</dc:creator>
  <cp:lastModifiedBy>Jm V</cp:lastModifiedBy>
  <cp:revision>291</cp:revision>
  <cp:lastPrinted>2024-12-20T08:16:38Z</cp:lastPrinted>
  <dcterms:created xsi:type="dcterms:W3CDTF">2021-05-03T12:44:07Z</dcterms:created>
  <dcterms:modified xsi:type="dcterms:W3CDTF">2025-06-18T13:15:41Z</dcterms:modified>
</cp:coreProperties>
</file>