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8" r:id="rId5"/>
    <p:sldId id="259" r:id="rId6"/>
    <p:sldId id="269" r:id="rId7"/>
    <p:sldId id="262" r:id="rId8"/>
    <p:sldId id="270" r:id="rId9"/>
    <p:sldId id="260" r:id="rId10"/>
    <p:sldId id="261" r:id="rId11"/>
    <p:sldId id="264" r:id="rId12"/>
    <p:sldId id="265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67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4926"/>
    <p:restoredTop sz="94784"/>
  </p:normalViewPr>
  <p:slideViewPr>
    <p:cSldViewPr snapToGrid="0" snapToObjects="1">
      <p:cViewPr>
        <p:scale>
          <a:sx n="80" d="100"/>
          <a:sy n="80" d="100"/>
        </p:scale>
        <p:origin x="-712" y="-2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385428B-55F7-F048-8C05-3039BE4A44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A2F8733-AB47-3141-8FA3-171A363C5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AA4510A-2EB0-704D-88A3-B6C65F221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4097F-23E7-3241-A056-34C96F43F440}" type="datetimeFigureOut">
              <a:rPr lang="fr-FR" smtClean="0"/>
              <a:pPr/>
              <a:t>1/02/24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D287152-2A8C-8B41-AB4C-544199FAE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6E087AD-AAB3-D54A-B2E2-74F5442C0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D0D6-EBAF-4B40-96F1-BD96E2C41F2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80185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8BA4AAE-4354-E74F-B621-24C436353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DB7AE82-9DE0-634D-B53C-301AD8A3F3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19D15CD-722F-CF4C-BE3D-0F7EA5E31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4097F-23E7-3241-A056-34C96F43F440}" type="datetimeFigureOut">
              <a:rPr lang="fr-FR" smtClean="0"/>
              <a:pPr/>
              <a:t>1/02/24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5394486-D352-5941-B9D2-00B84EF3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14306F3-F98C-C841-8570-C815E1E18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D0D6-EBAF-4B40-96F1-BD96E2C41F2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77205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B727599-DB75-CF40-AE4A-041B030508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4890152-8D15-2949-85C7-6880938EDC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250C150-1C79-D243-B188-4B3C29A6B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4097F-23E7-3241-A056-34C96F43F440}" type="datetimeFigureOut">
              <a:rPr lang="fr-FR" smtClean="0"/>
              <a:pPr/>
              <a:t>1/02/24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B1BA3A2-BC4B-AC41-B0CB-47477DECB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0053AB7-669C-1F46-95A2-011C619DA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D0D6-EBAF-4B40-96F1-BD96E2C41F2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92410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E24F366-171A-4C49-9067-8F3D5ED3F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0B37C5C-2319-6B40-9DA8-34C069BC6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A8A7E1B-888B-7E40-81A5-DB85CBBC4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4097F-23E7-3241-A056-34C96F43F440}" type="datetimeFigureOut">
              <a:rPr lang="fr-FR" smtClean="0"/>
              <a:pPr/>
              <a:t>1/02/24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33C0074-A179-744F-8AFA-E6A57D7FB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6CF9FC8-F756-BA40-B707-96FF6A5B5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D0D6-EBAF-4B40-96F1-BD96E2C41F2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42439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138BC20-484F-0C4B-A14B-EC37BB71E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9097E40-0086-F24F-9AD4-2BC043900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C41BE7F-F8FC-6C43-ABEC-11C3B60A2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4097F-23E7-3241-A056-34C96F43F440}" type="datetimeFigureOut">
              <a:rPr lang="fr-FR" smtClean="0"/>
              <a:pPr/>
              <a:t>1/02/24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A13962D-8474-CB45-99DD-6E3627997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2A1BBBE-4971-8443-B496-3CA4C9808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D0D6-EBAF-4B40-96F1-BD96E2C41F2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66401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42BF762-9B1B-9041-9377-B595A0B36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F7BE753-C6C8-2048-89E3-9DF70D41AF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8320DF1-CD52-504B-9C46-019818F15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C612E14-08B4-9543-AE3E-074BD691D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4097F-23E7-3241-A056-34C96F43F440}" type="datetimeFigureOut">
              <a:rPr lang="fr-FR" smtClean="0"/>
              <a:pPr/>
              <a:t>1/02/24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893F252-5C7A-4C43-9DE8-A9A20BB9A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C142FBA-7435-DE40-B64C-DC463F535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D0D6-EBAF-4B40-96F1-BD96E2C41F2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70438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DF13F28-A503-4F4A-8F21-DF012F8C3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BDC9056-08E8-ED47-AF4C-B9C604F95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3F85FD9-B876-2441-8740-6D5F1CE8D4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56C3075-9040-EE4F-B75B-705E676E36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10FBA44-2012-484C-B7A2-0F7F870594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40BA2B4-0E92-F948-8D6C-87CAA2333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4097F-23E7-3241-A056-34C96F43F440}" type="datetimeFigureOut">
              <a:rPr lang="fr-FR" smtClean="0"/>
              <a:pPr/>
              <a:t>1/02/24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20F2C33-FE3D-C443-BD99-CAB3B05A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359E262-142B-2848-8568-6BB3FA555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D0D6-EBAF-4B40-96F1-BD96E2C41F2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39660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98DD600-3949-8542-B397-E93323B4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728946B-30DD-E245-A7B2-FE0D75FDB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4097F-23E7-3241-A056-34C96F43F440}" type="datetimeFigureOut">
              <a:rPr lang="fr-FR" smtClean="0"/>
              <a:pPr/>
              <a:t>1/02/24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1555799-FDAD-7248-AE33-989EE30CF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00082C6-D33E-864E-955D-74E6F3B6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D0D6-EBAF-4B40-96F1-BD96E2C41F2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5275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E75230F-841A-5549-AFC6-D5F17B6AE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4097F-23E7-3241-A056-34C96F43F440}" type="datetimeFigureOut">
              <a:rPr lang="fr-FR" smtClean="0"/>
              <a:pPr/>
              <a:t>1/02/24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9631C6B-57A6-6B41-BF79-9CF5ED891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89B72A1-4B37-4F48-9DCC-7A47398E9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D0D6-EBAF-4B40-96F1-BD96E2C41F2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98248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EA552D2-668C-F94C-BBCC-7BC2E506F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1C55D54-AF77-B547-BAA3-831BC13BC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20F5483-4382-614E-90D4-D30AD2CBA2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D200CDD-3BB3-D74F-8376-677DCFABB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4097F-23E7-3241-A056-34C96F43F440}" type="datetimeFigureOut">
              <a:rPr lang="fr-FR" smtClean="0"/>
              <a:pPr/>
              <a:t>1/02/24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17DFB9B-049A-F449-A64F-9CD7E3381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B1D032B-5683-2C43-B736-275D5F2B3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D0D6-EBAF-4B40-96F1-BD96E2C41F2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66961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B3B6973-DF73-3C4E-98CC-6723AE432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83D68CE-FACD-ED47-99DE-D3F5B7DF52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663471D-9620-3F44-93F0-8ABF6347B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EC208E7-93F6-7A41-93F8-19CC9B89E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4097F-23E7-3241-A056-34C96F43F440}" type="datetimeFigureOut">
              <a:rPr lang="fr-FR" smtClean="0"/>
              <a:pPr/>
              <a:t>1/02/24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8820A5F-4E35-DE42-8E8E-7E4A2B7D9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C944948-8814-B349-98AD-884702151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D0D6-EBAF-4B40-96F1-BD96E2C41F2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5414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17850A8-0100-A143-AB0D-A3CA10703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34169EB-164D-F542-9903-98656ECF9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EE26B4D-2FF2-1D4B-B3FA-B02FE2B9E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4097F-23E7-3241-A056-34C96F43F440}" type="datetimeFigureOut">
              <a:rPr lang="fr-FR" smtClean="0"/>
              <a:pPr/>
              <a:t>1/02/24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BAC5A0A-37E5-7146-9676-89F3BFAD1D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9F2656F-E5F9-FB4D-A9C3-8CCFF5B84F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CD0D6-EBAF-4B40-96F1-BD96E2C41F2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54481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82A9E81-731B-EA46-9EE7-F311B65F29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3488310"/>
          </a:xfrm>
        </p:spPr>
        <p:txBody>
          <a:bodyPr>
            <a:normAutofit/>
          </a:bodyPr>
          <a:lstStyle/>
          <a:p>
            <a:pPr algn="ctr"/>
            <a:r>
              <a:rPr lang="fr-FR" sz="4000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Réhabilitation thermique </a:t>
            </a:r>
          </a:p>
          <a:p>
            <a:pPr algn="ctr"/>
            <a:r>
              <a:rPr lang="fr-FR" sz="4000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 bâtiments publics de Cergy</a:t>
            </a:r>
          </a:p>
          <a:p>
            <a:pPr algn="ctr"/>
            <a:endParaRPr lang="fr-FR" sz="1800" dirty="0">
              <a:solidFill>
                <a:schemeClr val="accent1">
                  <a:lumMod val="7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4000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Pourquoi ? comment ?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72B1041-F47E-0B4C-9502-582F8570E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523999" cy="13763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8E93C07-875B-1346-8C3B-DB6078836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5656" y="0"/>
            <a:ext cx="1376344" cy="137634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B4280B6-2648-4041-8658-C1D2C8146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178" y="51516"/>
            <a:ext cx="4489644" cy="282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9332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82A9E81-731B-EA46-9EE7-F311B65F29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38323"/>
            <a:ext cx="9144000" cy="3488310"/>
          </a:xfrm>
        </p:spPr>
        <p:txBody>
          <a:bodyPr>
            <a:normAutofit/>
          </a:bodyPr>
          <a:lstStyle/>
          <a:p>
            <a:pPr lvl="2" algn="just"/>
            <a:endParaRPr lang="fr-F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72B1041-F47E-0B4C-9502-582F8570E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523999" cy="13763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8E93C07-875B-1346-8C3B-DB6078836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5656" y="0"/>
            <a:ext cx="1376344" cy="137634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1E49406-3769-824B-9958-BA9C170E0C9C}"/>
              </a:ext>
            </a:extLst>
          </p:cNvPr>
          <p:cNvSpPr txBox="1"/>
          <p:nvPr/>
        </p:nvSpPr>
        <p:spPr>
          <a:xfrm>
            <a:off x="712952" y="1398333"/>
            <a:ext cx="10766089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Outillée, pour coordonner les acteurs politiques et techniques</a:t>
            </a:r>
          </a:p>
          <a:p>
            <a:pPr algn="ctr"/>
            <a:endParaRPr lang="fr-FR" sz="1000" dirty="0">
              <a:solidFill>
                <a:schemeClr val="accent1">
                  <a:lumMod val="7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2400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dans une vision à partager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élus, 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ervices, habitants, entrepreneurs</a:t>
            </a:r>
          </a:p>
          <a:p>
            <a:pPr algn="ctr"/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4530D00-A427-1A48-9AFF-4D3E8EC9DDAB}"/>
              </a:ext>
            </a:extLst>
          </p:cNvPr>
          <p:cNvSpPr txBox="1"/>
          <p:nvPr/>
        </p:nvSpPr>
        <p:spPr>
          <a:xfrm>
            <a:off x="2661275" y="426562"/>
            <a:ext cx="686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Une stratégie, opérationnelle, pilotée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1983A0A-046D-3541-915A-1DB1DA93CF03}"/>
              </a:ext>
            </a:extLst>
          </p:cNvPr>
          <p:cNvSpPr txBox="1"/>
          <p:nvPr/>
        </p:nvSpPr>
        <p:spPr>
          <a:xfrm>
            <a:off x="2429767" y="6404251"/>
            <a:ext cx="7332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fr-FR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ableau de bord partagé</a:t>
            </a:r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communications dans l’action</a:t>
            </a:r>
            <a:endParaRPr lang="fr-FR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790D5C6-3ED5-9B4D-BCD1-94BFA7B5D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347" y="2461838"/>
            <a:ext cx="11673305" cy="385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455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82A9E81-731B-EA46-9EE7-F311B65F29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38323"/>
            <a:ext cx="9144000" cy="3488310"/>
          </a:xfrm>
        </p:spPr>
        <p:txBody>
          <a:bodyPr>
            <a:normAutofit/>
          </a:bodyPr>
          <a:lstStyle/>
          <a:p>
            <a:pPr lvl="2" algn="just"/>
            <a:endParaRPr lang="fr-F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72B1041-F47E-0B4C-9502-582F8570E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523999" cy="13763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8E93C07-875B-1346-8C3B-DB6078836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5656" y="0"/>
            <a:ext cx="1376344" cy="137634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F370C7B-A288-7A48-A1D9-47D1B9262709}"/>
              </a:ext>
            </a:extLst>
          </p:cNvPr>
          <p:cNvSpPr txBox="1"/>
          <p:nvPr/>
        </p:nvSpPr>
        <p:spPr>
          <a:xfrm>
            <a:off x="156710" y="1956617"/>
            <a:ext cx="11878573" cy="4803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500"/>
              </a:spcAft>
            </a:pPr>
            <a:endParaRPr lang="fr-FR" sz="1800" i="1" dirty="0">
              <a:solidFill>
                <a:schemeClr val="accent1">
                  <a:lumMod val="7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Aft>
                <a:spcPts val="500"/>
              </a:spcAft>
            </a:pPr>
            <a:r>
              <a:rPr lang="fr-FR" sz="1800" i="1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Une note de synthèse, une note détaillée (4 pages) et un </a:t>
            </a:r>
            <a:r>
              <a:rPr lang="fr-FR" sz="1800" i="1" dirty="0" err="1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ppt</a:t>
            </a:r>
            <a:r>
              <a:rPr lang="fr-FR" sz="1800" i="1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présentent ce travail </a:t>
            </a:r>
          </a:p>
          <a:p>
            <a:pPr algn="ctr">
              <a:spcAft>
                <a:spcPts val="500"/>
              </a:spcAft>
            </a:pPr>
            <a:endParaRPr lang="fr-FR" sz="1800" i="1" dirty="0">
              <a:solidFill>
                <a:schemeClr val="accent1">
                  <a:lumMod val="7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spcAft>
                <a:spcPts val="500"/>
              </a:spcAft>
            </a:pPr>
            <a:r>
              <a:rPr lang="fr-FR" sz="1800" i="1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tableurs outillent la stratégie, de l’identification de la cible au pilotage stratégique et opérationnel :</a:t>
            </a:r>
          </a:p>
          <a:p>
            <a:pPr algn="just">
              <a:spcAft>
                <a:spcPts val="500"/>
              </a:spcAft>
            </a:pPr>
            <a:endParaRPr lang="fr-FR" sz="1800" i="1" dirty="0">
              <a:solidFill>
                <a:schemeClr val="accent1">
                  <a:lumMod val="7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 algn="just">
              <a:spcAft>
                <a:spcPts val="500"/>
              </a:spcAft>
              <a:buFont typeface="Arial" panose="020B0604020202020204" pitchFamily="34" charset="0"/>
              <a:buChar char="-"/>
            </a:pPr>
            <a:r>
              <a:rPr lang="fr-FR" sz="1800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L’identification de la cible prioritaire (les 37 bâtiments) et son évolution dans le temps, </a:t>
            </a:r>
          </a:p>
          <a:p>
            <a:pPr lvl="0" algn="just">
              <a:spcAft>
                <a:spcPts val="500"/>
              </a:spcAft>
            </a:pPr>
            <a:r>
              <a:rPr lang="fr-FR" sz="1800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	assurée par </a:t>
            </a:r>
            <a:r>
              <a:rPr lang="fr-FR" sz="1800" i="1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20230607 SDIE-BC 37 kwh-euros-TCO2e</a:t>
            </a:r>
            <a:endParaRPr lang="fr-FR" sz="1800" dirty="0">
              <a:solidFill>
                <a:schemeClr val="accent1">
                  <a:lumMod val="7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 algn="just">
              <a:spcAft>
                <a:spcPts val="500"/>
              </a:spcAft>
              <a:buFont typeface="Arial" panose="020B0604020202020204" pitchFamily="34" charset="0"/>
              <a:buChar char="-"/>
            </a:pPr>
            <a:r>
              <a:rPr lang="fr-FR" sz="1800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rassemblement des données nécessaires à la préparation des décisions par bâtiment </a:t>
            </a:r>
          </a:p>
          <a:p>
            <a:pPr lvl="0" algn="just">
              <a:spcAft>
                <a:spcPts val="500"/>
              </a:spcAft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assuré par </a:t>
            </a:r>
            <a:r>
              <a:rPr lang="fr-FR" sz="1800" i="1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20230508 tableur type compta analytique par </a:t>
            </a:r>
            <a:r>
              <a:rPr lang="fr-FR" sz="1800" i="1" dirty="0" err="1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bâtiment</a:t>
            </a:r>
            <a:endParaRPr lang="fr-FR" sz="1800" dirty="0">
              <a:solidFill>
                <a:schemeClr val="accent1">
                  <a:lumMod val="7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 algn="just">
              <a:spcAft>
                <a:spcPts val="500"/>
              </a:spcAft>
              <a:buFont typeface="Arial" panose="020B0604020202020204" pitchFamily="34" charset="0"/>
              <a:buChar char="-"/>
            </a:pPr>
            <a:r>
              <a:rPr lang="fr-FR" sz="1800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L’élaboration des scénarios préparant la prise de décision,</a:t>
            </a:r>
          </a:p>
          <a:p>
            <a:pPr lvl="0" algn="just">
              <a:spcAft>
                <a:spcPts val="500"/>
              </a:spcAft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assurée par</a:t>
            </a:r>
            <a:r>
              <a:rPr lang="fr-FR" sz="1800" i="1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20230724 </a:t>
            </a:r>
            <a:r>
              <a:rPr lang="fr-FR" sz="1800" i="1" dirty="0" err="1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scénario</a:t>
            </a:r>
            <a:r>
              <a:rPr lang="fr-FR" sz="1800" i="1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800" i="1" dirty="0" err="1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bâtiments</a:t>
            </a:r>
            <a:r>
              <a:rPr lang="fr-FR" sz="1800" i="1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prioritaires-terrasses</a:t>
            </a:r>
            <a:endParaRPr lang="fr-FR" sz="1800" dirty="0">
              <a:solidFill>
                <a:schemeClr val="accent1">
                  <a:lumMod val="7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 algn="just">
              <a:spcAft>
                <a:spcPts val="500"/>
              </a:spcAft>
              <a:buFont typeface="Arial" panose="020B0604020202020204" pitchFamily="34" charset="0"/>
              <a:buChar char="-"/>
            </a:pPr>
            <a:r>
              <a:rPr lang="fr-FR" sz="1800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pilotage stratégique et opérationnel,</a:t>
            </a:r>
          </a:p>
          <a:p>
            <a:pPr lvl="0" algn="just">
              <a:spcAft>
                <a:spcPts val="500"/>
              </a:spcAft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assuré par </a:t>
            </a:r>
            <a:r>
              <a:rPr lang="fr-FR" sz="1800" i="1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20230508 V3 tableur </a:t>
            </a:r>
            <a:r>
              <a:rPr lang="fr-FR" sz="1800" i="1" dirty="0" err="1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schéma</a:t>
            </a:r>
            <a:r>
              <a:rPr lang="fr-FR" sz="1800" i="1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pilotage des actions. </a:t>
            </a:r>
            <a:endParaRPr lang="fr-FR" sz="1800" dirty="0">
              <a:solidFill>
                <a:schemeClr val="accent1">
                  <a:lumMod val="7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7BE813E-6DA6-A14F-91C6-9FAEB7F69603}"/>
              </a:ext>
            </a:extLst>
          </p:cNvPr>
          <p:cNvSpPr txBox="1"/>
          <p:nvPr/>
        </p:nvSpPr>
        <p:spPr>
          <a:xfrm>
            <a:off x="3142304" y="1320777"/>
            <a:ext cx="59073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Récapitulatif des documents et outils</a:t>
            </a:r>
          </a:p>
          <a:p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22C077B-F459-BB45-8848-66F1156B8924}"/>
              </a:ext>
            </a:extLst>
          </p:cNvPr>
          <p:cNvSpPr txBox="1"/>
          <p:nvPr/>
        </p:nvSpPr>
        <p:spPr>
          <a:xfrm>
            <a:off x="2661275" y="426562"/>
            <a:ext cx="686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Une stratégie, opérationnelle, pilotée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76268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72B1041-F47E-0B4C-9502-582F8570E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523999" cy="13763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8E93C07-875B-1346-8C3B-DB6078836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5656" y="0"/>
            <a:ext cx="1376344" cy="137634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5F57BEE-7104-174A-86E7-3A43158A1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9987" y="1600200"/>
            <a:ext cx="6852026" cy="507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88707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82A9E81-731B-EA46-9EE7-F311B65F29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2596253"/>
            <a:ext cx="9144000" cy="3546755"/>
          </a:xfrm>
        </p:spPr>
        <p:txBody>
          <a:bodyPr>
            <a:normAutofit fontScale="85000" lnSpcReduction="20000"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Une demande explicite de l’élu en charge </a:t>
            </a:r>
          </a:p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 de la directrice de projet transition dans les services</a:t>
            </a:r>
          </a:p>
          <a:p>
            <a:endParaRPr lang="fr-FR" dirty="0">
              <a:solidFill>
                <a:schemeClr val="accent1">
                  <a:lumMod val="7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fr-FR" sz="3300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Objectif : moins 55% de GES en </a:t>
            </a:r>
            <a:r>
              <a:rPr lang="fr-FR" sz="3300" dirty="0" smtClean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2030/1990</a:t>
            </a:r>
          </a:p>
          <a:p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085850" lvl="2" indent="-171450" algn="just">
              <a:buFont typeface="Arial" panose="020B0604020202020204" pitchFamily="34" charset="0"/>
              <a:buChar char="•"/>
            </a:pPr>
            <a:r>
              <a:rPr lang="fr-FR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Encadré par le décret tertiaire </a:t>
            </a:r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fr-FR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énergie des bâtiments)</a:t>
            </a:r>
          </a:p>
          <a:p>
            <a:pPr marL="1085850" lvl="2" indent="-171450" algn="just">
              <a:buFont typeface="Arial" panose="020B0604020202020204" pitchFamily="34" charset="0"/>
              <a:buChar char="•"/>
            </a:pPr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fr-FR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Munie d’un Bilan carbone, 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 du schéma directeur d’investissement énergie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accent1">
                  <a:lumMod val="7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2" algn="just"/>
            <a:r>
              <a:rPr lang="fr-FR" sz="2400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Quelle démarche avec les moyens disponibles ?</a:t>
            </a:r>
          </a:p>
          <a:p>
            <a:pPr lvl="2" algn="just"/>
            <a:endParaRPr lang="fr-F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72B1041-F47E-0B4C-9502-582F8570E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523999" cy="13763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8E93C07-875B-1346-8C3B-DB6078836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5656" y="0"/>
            <a:ext cx="1376344" cy="137634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69D8F06-DD46-9E4D-AA1B-994369A45525}"/>
              </a:ext>
            </a:extLst>
          </p:cNvPr>
          <p:cNvSpPr txBox="1"/>
          <p:nvPr/>
        </p:nvSpPr>
        <p:spPr>
          <a:xfrm>
            <a:off x="10626889" y="1672923"/>
            <a:ext cx="17538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66 000 habitants</a:t>
            </a:r>
          </a:p>
          <a:p>
            <a:r>
              <a:rPr lang="fr-FR" dirty="0"/>
              <a:t>32 000 Emplois </a:t>
            </a:r>
          </a:p>
          <a:p>
            <a:r>
              <a:rPr lang="fr-FR" dirty="0"/>
              <a:t>670 000 TCO2e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28BB2DB-26CB-2E42-B0D4-38992F4D3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456" y="51516"/>
            <a:ext cx="4653263" cy="222804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33A8756-05D1-7743-A1B1-1BB66CC418A7}"/>
              </a:ext>
            </a:extLst>
          </p:cNvPr>
          <p:cNvSpPr txBox="1"/>
          <p:nvPr/>
        </p:nvSpPr>
        <p:spPr>
          <a:xfrm>
            <a:off x="6915954" y="1571224"/>
            <a:ext cx="1345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C0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2030</a:t>
            </a:r>
          </a:p>
          <a:p>
            <a:pPr algn="ctr"/>
            <a:r>
              <a:rPr lang="fr-FR" sz="2000" b="1" dirty="0">
                <a:solidFill>
                  <a:srgbClr val="C0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- 55%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8176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82A9E81-731B-EA46-9EE7-F311B65F29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38323"/>
            <a:ext cx="9144000" cy="1376345"/>
          </a:xfrm>
        </p:spPr>
        <p:txBody>
          <a:bodyPr>
            <a:normAutofit/>
          </a:bodyPr>
          <a:lstStyle/>
          <a:p>
            <a:pPr lvl="2" algn="just"/>
            <a:endParaRPr lang="fr-F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72B1041-F47E-0B4C-9502-582F8570E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523999" cy="13763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8E93C07-875B-1346-8C3B-DB6078836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5656" y="0"/>
            <a:ext cx="1376344" cy="137634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B4BF407-5591-3C48-BB5F-97399C9A83A5}"/>
              </a:ext>
            </a:extLst>
          </p:cNvPr>
          <p:cNvSpPr txBox="1"/>
          <p:nvPr/>
        </p:nvSpPr>
        <p:spPr>
          <a:xfrm>
            <a:off x="738892" y="3319969"/>
            <a:ext cx="1112734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 horizon de travail court pour aboutir : 2030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 moteur économique et social puissant : la réduction des émissions carbone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fr-FR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ompter carbone pour agir efficacement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Modifier l</a:t>
            </a:r>
            <a:r>
              <a:rPr lang="fr-FR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métabolisme des territoires en conséquence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Réfléchir au delà du périmètre communal : ressources, emplois, bien-être</a:t>
            </a:r>
            <a:endParaRPr lang="fr-FR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FB98992-FE3C-B646-A396-BD20545D9806}"/>
              </a:ext>
            </a:extLst>
          </p:cNvPr>
          <p:cNvSpPr txBox="1"/>
          <p:nvPr/>
        </p:nvSpPr>
        <p:spPr>
          <a:xfrm>
            <a:off x="3388988" y="2417078"/>
            <a:ext cx="58271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Délais, leviers, pistes de travail</a:t>
            </a:r>
          </a:p>
          <a:p>
            <a:pPr algn="ctr"/>
            <a:endParaRPr lang="fr-FR" sz="28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37C8AF7-BBD9-9F40-ACED-6D4450C11358}"/>
              </a:ext>
            </a:extLst>
          </p:cNvPr>
          <p:cNvSpPr txBox="1"/>
          <p:nvPr/>
        </p:nvSpPr>
        <p:spPr>
          <a:xfrm>
            <a:off x="5731099" y="13651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F7F22FB-282C-5F43-842E-4F9D54F8C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844" y="77274"/>
            <a:ext cx="6861445" cy="192212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AFA84CB-BE0C-0447-ABDD-2F75489FD9BE}"/>
              </a:ext>
            </a:extLst>
          </p:cNvPr>
          <p:cNvSpPr txBox="1"/>
          <p:nvPr/>
        </p:nvSpPr>
        <p:spPr>
          <a:xfrm>
            <a:off x="1244608" y="5569982"/>
            <a:ext cx="1847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800" dirty="0"/>
          </a:p>
          <a:p>
            <a:endParaRPr lang="fr-FR" sz="28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8640302-585B-AD4F-927A-E74A3733A102}"/>
              </a:ext>
            </a:extLst>
          </p:cNvPr>
          <p:cNvSpPr txBox="1"/>
          <p:nvPr/>
        </p:nvSpPr>
        <p:spPr>
          <a:xfrm>
            <a:off x="2164090" y="5175100"/>
            <a:ext cx="78638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Tout bâtiment est un pôle générateur de consommations propres </a:t>
            </a:r>
          </a:p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mais aussi de trafic de personnes et de marchandises :</a:t>
            </a:r>
          </a:p>
          <a:p>
            <a:pPr algn="ctr"/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Embarquer les habitants, les entrepreneurs et les élus locaux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230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82A9E81-731B-EA46-9EE7-F311B65F29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54316"/>
            <a:ext cx="9144000" cy="1376345"/>
          </a:xfrm>
        </p:spPr>
        <p:txBody>
          <a:bodyPr>
            <a:normAutofit/>
          </a:bodyPr>
          <a:lstStyle/>
          <a:p>
            <a:pPr lvl="2" algn="just"/>
            <a:endParaRPr lang="fr-F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72B1041-F47E-0B4C-9502-582F8570E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523999" cy="13763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8E93C07-875B-1346-8C3B-DB6078836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5656" y="0"/>
            <a:ext cx="1376344" cy="137634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F54E6DB-1C08-B84C-ABED-6F91D4D0A450}"/>
              </a:ext>
            </a:extLst>
          </p:cNvPr>
          <p:cNvSpPr txBox="1"/>
          <p:nvPr/>
        </p:nvSpPr>
        <p:spPr>
          <a:xfrm>
            <a:off x="604587" y="1006415"/>
            <a:ext cx="11343170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fr-FR" b="1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1600" dirty="0">
              <a:solidFill>
                <a:schemeClr val="accent1">
                  <a:lumMod val="7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28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à la hauteur des enjeux climatiques, sociaux et économiques </a:t>
            </a:r>
            <a:endParaRPr lang="fr-FR" sz="24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B4BF407-5591-3C48-BB5F-97399C9A83A5}"/>
              </a:ext>
            </a:extLst>
          </p:cNvPr>
          <p:cNvSpPr txBox="1"/>
          <p:nvPr/>
        </p:nvSpPr>
        <p:spPr>
          <a:xfrm>
            <a:off x="5173885" y="3837361"/>
            <a:ext cx="435279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Construire en mode projet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 des périmètres interactifs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S’organiser en conséquence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partant de  ce qui existe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Avec obligation de résultat</a:t>
            </a:r>
          </a:p>
          <a:p>
            <a:pPr algn="just"/>
            <a:endParaRPr lang="fr-FR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37C8AF7-BBD9-9F40-ACED-6D4450C11358}"/>
              </a:ext>
            </a:extLst>
          </p:cNvPr>
          <p:cNvSpPr txBox="1"/>
          <p:nvPr/>
        </p:nvSpPr>
        <p:spPr>
          <a:xfrm>
            <a:off x="5731099" y="13651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7971FFC-E432-3F4C-AF3D-208CF9F31F00}"/>
              </a:ext>
            </a:extLst>
          </p:cNvPr>
          <p:cNvSpPr txBox="1"/>
          <p:nvPr/>
        </p:nvSpPr>
        <p:spPr>
          <a:xfrm>
            <a:off x="3228172" y="231926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à construire,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E9C57AC-1758-0F4E-B0FE-6A0C0460D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371" y="2855438"/>
            <a:ext cx="3390901" cy="339090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20D6B8D-69C0-CD49-8B01-A77FB5E9A3BC}"/>
              </a:ext>
            </a:extLst>
          </p:cNvPr>
          <p:cNvSpPr txBox="1"/>
          <p:nvPr/>
        </p:nvSpPr>
        <p:spPr>
          <a:xfrm>
            <a:off x="2778131" y="606306"/>
            <a:ext cx="699608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Une stratégie, opérationnelle, pilotée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44063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82A9E81-731B-EA46-9EE7-F311B65F29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7828" y="4059840"/>
            <a:ext cx="9144000" cy="1200330"/>
          </a:xfrm>
        </p:spPr>
        <p:txBody>
          <a:bodyPr>
            <a:normAutofit/>
          </a:bodyPr>
          <a:lstStyle/>
          <a:p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Partir des données du SDIE et du bilan carbone, les compléter, les trier </a:t>
            </a:r>
          </a:p>
          <a:p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pour c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oncentrer ses moyens sur les 20% des bâtiments </a:t>
            </a:r>
          </a:p>
          <a:p>
            <a:r>
              <a:rPr lang="fr-FR" sz="1600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 font 80% du résultat attendu</a:t>
            </a:r>
          </a:p>
          <a:p>
            <a:endParaRPr lang="fr-FR" dirty="0">
              <a:solidFill>
                <a:schemeClr val="accent1">
                  <a:lumMod val="7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fr-FR" dirty="0">
              <a:solidFill>
                <a:schemeClr val="accent1">
                  <a:lumMod val="7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72B1041-F47E-0B4C-9502-582F8570E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523999" cy="13763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8E93C07-875B-1346-8C3B-DB6078836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5656" y="0"/>
            <a:ext cx="1376344" cy="137634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C61F055-5C22-684E-B432-1DD1EDEE3655}"/>
              </a:ext>
            </a:extLst>
          </p:cNvPr>
          <p:cNvSpPr txBox="1"/>
          <p:nvPr/>
        </p:nvSpPr>
        <p:spPr>
          <a:xfrm>
            <a:off x="1988074" y="5274572"/>
            <a:ext cx="83635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 tableur unique pour rassembler les données  bâtiments 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fr-FR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Dans les 3 dimensions 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énergies, couts, émissions de TCO2e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fr-FR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 trier les bâtiments par enjeux décroissants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3431ACF-584F-054A-9ED5-B19D4519793F}"/>
              </a:ext>
            </a:extLst>
          </p:cNvPr>
          <p:cNvSpPr txBox="1"/>
          <p:nvPr/>
        </p:nvSpPr>
        <p:spPr>
          <a:xfrm>
            <a:off x="3467678" y="533964"/>
            <a:ext cx="5404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Une stratégie opérationnelle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C2C0E10-82BB-5949-B23F-7DC304CD9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7940" y="1389109"/>
            <a:ext cx="6283776" cy="246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25459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82A9E81-731B-EA46-9EE7-F311B65F29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38323"/>
            <a:ext cx="9144000" cy="1903367"/>
          </a:xfrm>
        </p:spPr>
        <p:txBody>
          <a:bodyPr>
            <a:normAutofit/>
          </a:bodyPr>
          <a:lstStyle/>
          <a:p>
            <a:pPr lvl="2" algn="just"/>
            <a:endParaRPr lang="fr-F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fr-FR" dirty="0">
              <a:solidFill>
                <a:schemeClr val="accent1">
                  <a:lumMod val="7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fr-FR" dirty="0">
              <a:solidFill>
                <a:schemeClr val="accent1">
                  <a:lumMod val="7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72B1041-F47E-0B4C-9502-582F8570E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523999" cy="13763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8E93C07-875B-1346-8C3B-DB6078836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5656" y="0"/>
            <a:ext cx="1376344" cy="137634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19CE81D-2563-2D40-890B-BDC62737CE28}"/>
              </a:ext>
            </a:extLst>
          </p:cNvPr>
          <p:cNvSpPr txBox="1"/>
          <p:nvPr/>
        </p:nvSpPr>
        <p:spPr>
          <a:xfrm>
            <a:off x="1661964" y="6006380"/>
            <a:ext cx="8868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37 BÂTIMENTS (sur 272) FONT 72-73% DES TOTAUX KWH-EUROS-CO2e  </a:t>
            </a:r>
          </a:p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C8A697B-8ACB-1044-9589-B75C6EEBD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034" y="1486566"/>
            <a:ext cx="8217931" cy="430619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6B03BAC-40E2-F142-A889-D5D5BB369410}"/>
              </a:ext>
            </a:extLst>
          </p:cNvPr>
          <p:cNvSpPr txBox="1"/>
          <p:nvPr/>
        </p:nvSpPr>
        <p:spPr>
          <a:xfrm>
            <a:off x="3393849" y="426562"/>
            <a:ext cx="5404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Une stratégie opérationnelle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48174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82A9E81-731B-EA46-9EE7-F311B65F29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38323"/>
            <a:ext cx="9144000" cy="3488310"/>
          </a:xfrm>
        </p:spPr>
        <p:txBody>
          <a:bodyPr>
            <a:normAutofit/>
          </a:bodyPr>
          <a:lstStyle/>
          <a:p>
            <a:pPr lvl="2" algn="just"/>
            <a:endParaRPr lang="fr-F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72B1041-F47E-0B4C-9502-582F8570E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523999" cy="13763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8E93C07-875B-1346-8C3B-DB6078836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5656" y="0"/>
            <a:ext cx="1376344" cy="137634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AF6BAE3-4C2E-E545-92AF-8A968BF20032}"/>
              </a:ext>
            </a:extLst>
          </p:cNvPr>
          <p:cNvSpPr txBox="1"/>
          <p:nvPr/>
        </p:nvSpPr>
        <p:spPr>
          <a:xfrm>
            <a:off x="1309362" y="4600848"/>
            <a:ext cx="9720931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 éco matériaux poussent à la campagne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 sont majoritairement consommés en ville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Leur transformation génère de l’emploi local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Ils stockent du CO2e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 donc diminuent le reste à amortir des émissions de la construction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B538726-7A65-EC42-852F-CAB309F9D2EF}"/>
              </a:ext>
            </a:extLst>
          </p:cNvPr>
          <p:cNvSpPr txBox="1"/>
          <p:nvPr/>
        </p:nvSpPr>
        <p:spPr>
          <a:xfrm>
            <a:off x="1417982" y="2863524"/>
            <a:ext cx="950369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 scénarios de mise en oeuvre </a:t>
            </a:r>
          </a:p>
          <a:p>
            <a:pPr algn="ctr"/>
            <a:endParaRPr lang="fr-FR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pour optimiser efficacité du résultat  et moyens à mobiliser</a:t>
            </a:r>
          </a:p>
          <a:p>
            <a:pPr algn="ctr"/>
            <a:endParaRPr lang="fr-FR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Dans une vision sortant du cadre technique bâtiment pur : </a:t>
            </a:r>
          </a:p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2A59F30-8BF2-FB4A-A9FB-8F0AD3A28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1707" y="1210000"/>
            <a:ext cx="4988585" cy="152888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0C3CB0C-830C-3348-834C-E96CDBAC54DB}"/>
              </a:ext>
            </a:extLst>
          </p:cNvPr>
          <p:cNvSpPr txBox="1"/>
          <p:nvPr/>
        </p:nvSpPr>
        <p:spPr>
          <a:xfrm>
            <a:off x="3467678" y="533964"/>
            <a:ext cx="5404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Une stratégie opérationnelle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73175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82A9E81-731B-EA46-9EE7-F311B65F29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38323"/>
            <a:ext cx="9144000" cy="3488310"/>
          </a:xfrm>
        </p:spPr>
        <p:txBody>
          <a:bodyPr>
            <a:normAutofit/>
          </a:bodyPr>
          <a:lstStyle/>
          <a:p>
            <a:pPr lvl="2" algn="just"/>
            <a:endParaRPr lang="fr-F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72B1041-F47E-0B4C-9502-582F8570E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523999" cy="13763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8E93C07-875B-1346-8C3B-DB6078836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5656" y="0"/>
            <a:ext cx="1376344" cy="137634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4862738-8C58-8843-97DD-4BDE12E8D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348" y="1376344"/>
            <a:ext cx="8624960" cy="485333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D292285-6D3D-3D40-9A12-F03252EFE3E9}"/>
              </a:ext>
            </a:extLst>
          </p:cNvPr>
          <p:cNvSpPr txBox="1"/>
          <p:nvPr/>
        </p:nvSpPr>
        <p:spPr>
          <a:xfrm>
            <a:off x="1722719" y="6306991"/>
            <a:ext cx="8746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 scénario mutualisant isolation des toitures terrasses et photovoltaïque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B2928FD-8127-C246-B57A-55DB01176E2D}"/>
              </a:ext>
            </a:extLst>
          </p:cNvPr>
          <p:cNvSpPr txBox="1"/>
          <p:nvPr/>
        </p:nvSpPr>
        <p:spPr>
          <a:xfrm>
            <a:off x="3467678" y="533964"/>
            <a:ext cx="5404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Une stratégie opérationnelle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04629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82A9E81-731B-EA46-9EE7-F311B65F29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2824157"/>
            <a:ext cx="9144000" cy="738664"/>
          </a:xfrm>
        </p:spPr>
        <p:txBody>
          <a:bodyPr>
            <a:normAutofit lnSpcReduction="10000"/>
          </a:bodyPr>
          <a:lstStyle/>
          <a:p>
            <a:pPr lvl="2" algn="just"/>
            <a:endParaRPr lang="fr-F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72B1041-F47E-0B4C-9502-582F8570E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523999" cy="13763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8E93C07-875B-1346-8C3B-DB6078836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5656" y="0"/>
            <a:ext cx="1376344" cy="137634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01F705E-2575-2B48-82CA-19DE20A3B06A}"/>
              </a:ext>
            </a:extLst>
          </p:cNvPr>
          <p:cNvSpPr txBox="1"/>
          <p:nvPr/>
        </p:nvSpPr>
        <p:spPr>
          <a:xfrm>
            <a:off x="1220973" y="1424342"/>
            <a:ext cx="98977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Une stratégie o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pérationnelle imprégnée de sa mise en œuvre, </a:t>
            </a:r>
          </a:p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4C6369F-E318-FB47-BF87-D8719DC4C61B}"/>
              </a:ext>
            </a:extLst>
          </p:cNvPr>
          <p:cNvSpPr txBox="1"/>
          <p:nvPr/>
        </p:nvSpPr>
        <p:spPr>
          <a:xfrm>
            <a:off x="1444725" y="5056534"/>
            <a:ext cx="930254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Comptabilité analytique, c</a:t>
            </a:r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onstruite avec les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À partir des données qu’ils produisent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Données reformatées pour tenir les 3 dimensions kWh-Euros-TCO2e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 tableur pour l’ajuster facilement lors de sa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Avant de passer à une base de données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E4EBBF7-5469-F14C-A9F2-6FCC6566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676" y="1922026"/>
            <a:ext cx="11368304" cy="313450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7F81E31-32DA-1C41-A565-56508A0B66FC}"/>
              </a:ext>
            </a:extLst>
          </p:cNvPr>
          <p:cNvSpPr txBox="1"/>
          <p:nvPr/>
        </p:nvSpPr>
        <p:spPr>
          <a:xfrm>
            <a:off x="3467678" y="533964"/>
            <a:ext cx="5404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Une stratégie opérationnelle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1837506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1931</TotalTime>
  <Words>603</Words>
  <Application>Microsoft Macintosh PowerPoint</Application>
  <PresentationFormat>Personnalisé</PresentationFormat>
  <Paragraphs>109</Paragraphs>
  <Slides>12</Slides>
  <Notes>0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jeanmichel.vincent@wanadoo.fr</dc:creator>
  <cp:lastModifiedBy>Jean-Michel Vincent</cp:lastModifiedBy>
  <cp:revision>38</cp:revision>
  <dcterms:created xsi:type="dcterms:W3CDTF">2024-02-01T10:03:48Z</dcterms:created>
  <dcterms:modified xsi:type="dcterms:W3CDTF">2024-02-01T10:12:43Z</dcterms:modified>
</cp:coreProperties>
</file>